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90" r:id="rId5"/>
    <p:sldMasterId id="2147483810" r:id="rId6"/>
  </p:sldMasterIdLst>
  <p:notesMasterIdLst>
    <p:notesMasterId r:id="rId27"/>
  </p:notesMasterIdLst>
  <p:sldIdLst>
    <p:sldId id="257" r:id="rId7"/>
    <p:sldId id="3867" r:id="rId8"/>
    <p:sldId id="3835" r:id="rId9"/>
    <p:sldId id="3866" r:id="rId10"/>
    <p:sldId id="3865" r:id="rId11"/>
    <p:sldId id="3892" r:id="rId12"/>
    <p:sldId id="3922" r:id="rId13"/>
    <p:sldId id="3893" r:id="rId14"/>
    <p:sldId id="3929" r:id="rId15"/>
    <p:sldId id="3930" r:id="rId16"/>
    <p:sldId id="3898" r:id="rId17"/>
    <p:sldId id="3915" r:id="rId18"/>
    <p:sldId id="3968" r:id="rId19"/>
    <p:sldId id="4041" r:id="rId20"/>
    <p:sldId id="4042" r:id="rId21"/>
    <p:sldId id="3923" r:id="rId22"/>
    <p:sldId id="4043" r:id="rId23"/>
    <p:sldId id="4044" r:id="rId24"/>
    <p:sldId id="3889" r:id="rId25"/>
    <p:sldId id="38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85" userDrawn="1">
          <p15:clr>
            <a:srgbClr val="A4A3A4"/>
          </p15:clr>
        </p15:guide>
        <p15:guide id="3" pos="6924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78E018-9F7D-80B2-CC2C-423D5F4C9EF0}" name="Silvia Chan" initials="SC" userId="S::silvia.chan@pearson.com::455a070d-940c-4368-bfe1-1d4b72fc45c7" providerId="AD"/>
  <p188:author id="{1A114982-953D-0924-76EC-AF24CF439BA6}" name="Grace Chow" initials="GC" userId="S::Grace.Chow@Pearson.com::7200caeb-4733-49f2-84af-0f8924b707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F2F"/>
    <a:srgbClr val="92D050"/>
    <a:srgbClr val="FF3399"/>
    <a:srgbClr val="7030A0"/>
    <a:srgbClr val="597FCB"/>
    <a:srgbClr val="0070C0"/>
    <a:srgbClr val="3F93D0"/>
    <a:srgbClr val="FFFFFF"/>
    <a:srgbClr val="D7801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59700-F18B-491C-8924-ECA9D04F2008}" v="8" dt="2023-02-02T04:05:39.815"/>
    <p1510:client id="{19B10599-AF2B-46A4-B3A5-1359C5C19CE0}" v="5629" dt="2023-02-01T10:41:44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6" autoAdjust="0"/>
  </p:normalViewPr>
  <p:slideViewPr>
    <p:cSldViewPr snapToGrid="0">
      <p:cViewPr varScale="1">
        <p:scale>
          <a:sx n="152" d="100"/>
          <a:sy n="152" d="100"/>
        </p:scale>
        <p:origin x="534" y="108"/>
      </p:cViewPr>
      <p:guideLst>
        <p:guide orient="horz" pos="1207"/>
        <p:guide orient="horz" pos="3385"/>
        <p:guide pos="6924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 Li" userId="84b9d70a-b69f-404b-a2fb-6e121b606e8f" providerId="ADAL" clId="{E61466B3-FE45-488C-B10B-B26462FDA730}"/>
    <pc:docChg chg="modSld">
      <pc:chgData name="Meg Li" userId="84b9d70a-b69f-404b-a2fb-6e121b606e8f" providerId="ADAL" clId="{E61466B3-FE45-488C-B10B-B26462FDA730}" dt="2023-02-02T08:09:00.364" v="32" actId="255"/>
      <pc:docMkLst>
        <pc:docMk/>
      </pc:docMkLst>
      <pc:sldChg chg="delCm">
        <pc:chgData name="Meg Li" userId="84b9d70a-b69f-404b-a2fb-6e121b606e8f" providerId="ADAL" clId="{E61466B3-FE45-488C-B10B-B26462FDA730}" dt="2023-02-02T04:14:58.279" v="0"/>
        <pc:sldMkLst>
          <pc:docMk/>
          <pc:sldMk cId="2210340449" sldId="3865"/>
        </pc:sldMkLst>
      </pc:sldChg>
      <pc:sldChg chg="modSp mod">
        <pc:chgData name="Meg Li" userId="84b9d70a-b69f-404b-a2fb-6e121b606e8f" providerId="ADAL" clId="{E61466B3-FE45-488C-B10B-B26462FDA730}" dt="2023-02-02T08:09:00.364" v="32" actId="255"/>
        <pc:sldMkLst>
          <pc:docMk/>
          <pc:sldMk cId="2822641860" sldId="3890"/>
        </pc:sldMkLst>
        <pc:spChg chg="mod">
          <ac:chgData name="Meg Li" userId="84b9d70a-b69f-404b-a2fb-6e121b606e8f" providerId="ADAL" clId="{E61466B3-FE45-488C-B10B-B26462FDA730}" dt="2023-02-02T08:09:00.364" v="32" actId="255"/>
          <ac:spMkLst>
            <pc:docMk/>
            <pc:sldMk cId="2822641860" sldId="3890"/>
            <ac:spMk id="3" creationId="{0DCFA649-94B9-45D2-96FD-62AFE1BC3BC3}"/>
          </ac:spMkLst>
        </pc:spChg>
      </pc:sldChg>
      <pc:sldChg chg="modSp mod">
        <pc:chgData name="Meg Li" userId="84b9d70a-b69f-404b-a2fb-6e121b606e8f" providerId="ADAL" clId="{E61466B3-FE45-488C-B10B-B26462FDA730}" dt="2023-02-02T04:21:12.249" v="12" actId="14100"/>
        <pc:sldMkLst>
          <pc:docMk/>
          <pc:sldMk cId="2822529739" sldId="4043"/>
        </pc:sldMkLst>
        <pc:spChg chg="mod">
          <ac:chgData name="Meg Li" userId="84b9d70a-b69f-404b-a2fb-6e121b606e8f" providerId="ADAL" clId="{E61466B3-FE45-488C-B10B-B26462FDA730}" dt="2023-02-02T04:21:12.249" v="12" actId="14100"/>
          <ac:spMkLst>
            <pc:docMk/>
            <pc:sldMk cId="2822529739" sldId="4043"/>
            <ac:spMk id="7" creationId="{2A664DE0-7663-424B-AAD2-8296DDE4D187}"/>
          </ac:spMkLst>
        </pc:spChg>
      </pc:sldChg>
      <pc:sldChg chg="modSp mod">
        <pc:chgData name="Meg Li" userId="84b9d70a-b69f-404b-a2fb-6e121b606e8f" providerId="ADAL" clId="{E61466B3-FE45-488C-B10B-B26462FDA730}" dt="2023-02-02T04:21:21.488" v="24" actId="14100"/>
        <pc:sldMkLst>
          <pc:docMk/>
          <pc:sldMk cId="2352309001" sldId="4044"/>
        </pc:sldMkLst>
        <pc:spChg chg="mod">
          <ac:chgData name="Meg Li" userId="84b9d70a-b69f-404b-a2fb-6e121b606e8f" providerId="ADAL" clId="{E61466B3-FE45-488C-B10B-B26462FDA730}" dt="2023-02-02T04:21:21.488" v="24" actId="14100"/>
          <ac:spMkLst>
            <pc:docMk/>
            <pc:sldMk cId="2352309001" sldId="4044"/>
            <ac:spMk id="7" creationId="{2A664DE0-7663-424B-AAD2-8296DDE4D1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2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816864" y="1875680"/>
            <a:ext cx="2926080" cy="2926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737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1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23">
            <a:extLst>
              <a:ext uri="{FF2B5EF4-FFF2-40B4-BE49-F238E27FC236}">
                <a16:creationId xmlns:a16="http://schemas.microsoft.com/office/drawing/2014/main" id="{D0028E72-D8EC-45E2-9287-B3610E6B9570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8005B7-C7A5-439A-9FFE-C8115628E156}"/>
              </a:ext>
            </a:extLst>
          </p:cNvPr>
          <p:cNvSpPr/>
          <p:nvPr userDrawn="1"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80FB5-18EA-4F64-ADB5-C1C2E0204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D6E049-F444-4916-95B0-515D26DB6FF4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4" name="Flowchart: Manual Input 13">
              <a:extLst>
                <a:ext uri="{FF2B5EF4-FFF2-40B4-BE49-F238E27FC236}">
                  <a16:creationId xmlns:a16="http://schemas.microsoft.com/office/drawing/2014/main" id="{58A21DF0-0EC4-479C-940C-BF4D50E0EE84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4989269E-4FF7-4460-A189-60513A7C0439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9C45B-2A9C-465A-831C-0A8C08FC8892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22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44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68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47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49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10803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923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2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9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23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24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8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47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23">
            <a:extLst>
              <a:ext uri="{FF2B5EF4-FFF2-40B4-BE49-F238E27FC236}">
                <a16:creationId xmlns:a16="http://schemas.microsoft.com/office/drawing/2014/main" id="{D0028E72-D8EC-45E2-9287-B3610E6B9570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8005B7-C7A5-439A-9FFE-C8115628E156}"/>
              </a:ext>
            </a:extLst>
          </p:cNvPr>
          <p:cNvSpPr/>
          <p:nvPr userDrawn="1"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80FB5-18EA-4F64-ADB5-C1C2E0204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D6E049-F444-4916-95B0-515D26DB6FF4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4" name="Flowchart: Manual Input 13">
              <a:extLst>
                <a:ext uri="{FF2B5EF4-FFF2-40B4-BE49-F238E27FC236}">
                  <a16:creationId xmlns:a16="http://schemas.microsoft.com/office/drawing/2014/main" id="{58A21DF0-0EC4-479C-940C-BF4D50E0EE84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4989269E-4FF7-4460-A189-60513A7C0439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9C45B-2A9C-465A-831C-0A8C08FC8892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1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418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256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722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21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070738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88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2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40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1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0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0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9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0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89" r:id="rId13"/>
    <p:sldLayoutId id="2147483775" r:id="rId14"/>
    <p:sldLayoutId id="2147483788" r:id="rId15"/>
    <p:sldLayoutId id="2147483776" r:id="rId16"/>
    <p:sldLayoutId id="21474837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5" r:id="rId2"/>
    <p:sldLayoutId id="2147483792" r:id="rId3"/>
    <p:sldLayoutId id="2147483806" r:id="rId4"/>
    <p:sldLayoutId id="2147483807" r:id="rId5"/>
    <p:sldLayoutId id="2147483808" r:id="rId6"/>
    <p:sldLayoutId id="2147483809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6.svg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49A40-E3AF-499E-ABCD-44A3E0C8598E}"/>
              </a:ext>
            </a:extLst>
          </p:cNvPr>
          <p:cNvSpPr txBox="1"/>
          <p:nvPr/>
        </p:nvSpPr>
        <p:spPr>
          <a:xfrm>
            <a:off x="3228932" y="3538835"/>
            <a:ext cx="589647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effectLst/>
                <a:latin typeface="Arial" panose="020B0604020202020204" pitchFamily="34" charset="0"/>
              </a:rPr>
              <a:t>Talking about imaginary situations</a:t>
            </a:r>
            <a:br>
              <a:rPr lang="en-US" sz="2400" b="1" i="0" dirty="0">
                <a:effectLst/>
                <a:latin typeface="Arial" panose="020B0604020202020204" pitchFamily="34" charset="0"/>
              </a:rPr>
            </a:br>
            <a:r>
              <a:rPr lang="en-US" sz="2400" b="1" i="0" dirty="0">
                <a:effectLst/>
                <a:latin typeface="Arial" panose="020B0604020202020204" pitchFamily="34" charset="0"/>
              </a:rPr>
              <a:t>(</a:t>
            </a:r>
            <a:r>
              <a:rPr lang="en-US" sz="2400" b="1" dirty="0">
                <a:effectLst/>
                <a:latin typeface="Arial" panose="020B0604020202020204" pitchFamily="34" charset="0"/>
              </a:rPr>
              <a:t>Type 2 conditional sentences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231344" cy="523220"/>
            <a:chOff x="5054600" y="2905780"/>
            <a:chExt cx="2231344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0"/>
              <a:ext cx="2134509" cy="459287"/>
            </a:xfrm>
            <a:prstGeom prst="round1Rect">
              <a:avLst>
                <a:gd name="adj" fmla="val 40814"/>
              </a:avLst>
            </a:prstGeom>
            <a:solidFill>
              <a:srgbClr val="30A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13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Language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EAD6F-C53D-C037-C6BE-1CE6B218C0FE}"/>
              </a:ext>
            </a:extLst>
          </p:cNvPr>
          <p:cNvSpPr/>
          <p:nvPr/>
        </p:nvSpPr>
        <p:spPr>
          <a:xfrm>
            <a:off x="336946" y="686663"/>
            <a:ext cx="11503740" cy="539519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8" y="384174"/>
            <a:ext cx="270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Quick check!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FCCED5-EB9A-4828-BD46-7A1AB68FCE74}"/>
              </a:ext>
            </a:extLst>
          </p:cNvPr>
          <p:cNvSpPr txBox="1">
            <a:spLocks/>
          </p:cNvSpPr>
          <p:nvPr/>
        </p:nvSpPr>
        <p:spPr bwMode="auto">
          <a:xfrm>
            <a:off x="664599" y="987885"/>
            <a:ext cx="1041051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2pPr>
            <a:lvl3pPr marL="352425" indent="-171450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505759"/>
              </a:buClr>
              <a:buFont typeface="Arial" panose="020B0604020202020204" pitchFamily="34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3pPr>
            <a:lvl4pPr marL="781050"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 kern="1200">
                <a:solidFill>
                  <a:schemeClr val="bg2"/>
                </a:solidFill>
                <a:latin typeface="+mn-lt"/>
                <a:ea typeface="Lato Medium"/>
                <a:cs typeface="Lato Medium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Lato Medium"/>
                <a:cs typeface="Lato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Join the action and result together in a Type 2 conditional sentence.</a:t>
            </a:r>
            <a:endParaRPr kumimoji="0" lang="en-GB" altLang="zh-HK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01D5783-5E6A-4FC5-96F5-E609BB22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74" y="3290135"/>
            <a:ext cx="92894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If </a:t>
            </a:r>
            <a:r>
              <a:rPr lang="en-US" altLang="en-US" sz="2400" kern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Ms</a:t>
            </a: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 Lee didn’t give weekly quizzes, I would feel less stressed.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Rectangle: Rounded Corners 22">
            <a:hlinkClick r:id="rId2" action="ppaction://hlinksldjump"/>
            <a:extLst>
              <a:ext uri="{FF2B5EF4-FFF2-40B4-BE49-F238E27FC236}">
                <a16:creationId xmlns:a16="http://schemas.microsoft.com/office/drawing/2014/main" id="{7CFAE1C5-18AE-42DA-8BDB-F1F4AC690519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635B1-AA23-4AA8-9D41-189D50ADBCC7}"/>
              </a:ext>
            </a:extLst>
          </p:cNvPr>
          <p:cNvSpPr txBox="1"/>
          <p:nvPr/>
        </p:nvSpPr>
        <p:spPr>
          <a:xfrm>
            <a:off x="1122320" y="2043402"/>
            <a:ext cx="930184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00CC"/>
                </a:solidFill>
                <a:cs typeface="Calibri" panose="020F0502020204030204" pitchFamily="34" charset="0"/>
              </a:rPr>
              <a:t>Imaginary action:	</a:t>
            </a:r>
            <a:r>
              <a:rPr lang="en-US" altLang="zh-HK" sz="2800" dirty="0" err="1">
                <a:solidFill>
                  <a:srgbClr val="0000CC"/>
                </a:solidFill>
                <a:cs typeface="Calibri" panose="020F0502020204030204" pitchFamily="34" charset="0"/>
              </a:rPr>
              <a:t>Ms</a:t>
            </a:r>
            <a:r>
              <a:rPr lang="en-US" altLang="zh-HK" sz="2800" dirty="0">
                <a:solidFill>
                  <a:srgbClr val="0000CC"/>
                </a:solidFill>
                <a:cs typeface="Calibri" panose="020F0502020204030204" pitchFamily="34" charset="0"/>
              </a:rPr>
              <a:t> Lee doesn’t give weekly quizzes.</a:t>
            </a:r>
          </a:p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Result:		I feel less stressed.</a:t>
            </a:r>
            <a:endParaRPr lang="en-US" altLang="zh-HK" sz="2800" dirty="0">
              <a:solidFill>
                <a:srgbClr val="00B0F0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153AC181-EC96-C8B6-BC1D-F4BBEEDD72F7}"/>
              </a:ext>
            </a:extLst>
          </p:cNvPr>
          <p:cNvSpPr/>
          <p:nvPr/>
        </p:nvSpPr>
        <p:spPr>
          <a:xfrm>
            <a:off x="1122320" y="3024991"/>
            <a:ext cx="9869530" cy="876538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DBFCC4A-071C-CBD1-FF96-D15459AC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73" y="4203754"/>
            <a:ext cx="92894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</a:p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32863-CD17-7758-16EC-3ABAA5928E28}"/>
              </a:ext>
            </a:extLst>
          </p:cNvPr>
          <p:cNvSpPr txBox="1"/>
          <p:nvPr/>
        </p:nvSpPr>
        <p:spPr>
          <a:xfrm>
            <a:off x="1342173" y="4979185"/>
            <a:ext cx="92894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 would feel less stressed if </a:t>
            </a:r>
            <a:r>
              <a:rPr lang="en-US" altLang="en-US" sz="2400" kern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Ms</a:t>
            </a: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 Lee didn’t give weekly quizzes</a:t>
            </a:r>
            <a:r>
              <a:rPr lang="en-US" altLang="en-US" sz="18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5455C5-AB6F-AD28-CF9A-ECFCC1CAD2EE}"/>
              </a:ext>
            </a:extLst>
          </p:cNvPr>
          <p:cNvSpPr/>
          <p:nvPr/>
        </p:nvSpPr>
        <p:spPr>
          <a:xfrm>
            <a:off x="336946" y="686663"/>
            <a:ext cx="11503740" cy="539519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8" y="384174"/>
            <a:ext cx="270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Quick check!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FCCED5-EB9A-4828-BD46-7A1AB68FCE74}"/>
              </a:ext>
            </a:extLst>
          </p:cNvPr>
          <p:cNvSpPr txBox="1">
            <a:spLocks/>
          </p:cNvSpPr>
          <p:nvPr/>
        </p:nvSpPr>
        <p:spPr bwMode="auto">
          <a:xfrm>
            <a:off x="664599" y="987885"/>
            <a:ext cx="1041051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2pPr>
            <a:lvl3pPr marL="352425" indent="-171450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505759"/>
              </a:buClr>
              <a:buFont typeface="Arial" panose="020B0604020202020204" pitchFamily="34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3pPr>
            <a:lvl4pPr marL="781050"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 kern="1200">
                <a:solidFill>
                  <a:schemeClr val="bg2"/>
                </a:solidFill>
                <a:latin typeface="+mn-lt"/>
                <a:ea typeface="Lato Medium"/>
                <a:cs typeface="Lato Medium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Lato Medium"/>
                <a:cs typeface="Lato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Your friend is addicted to social media. Give your friend a piece of advice using </a:t>
            </a:r>
            <a:r>
              <a:rPr kumimoji="0" lang="en-US" altLang="zh-HK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If I </a:t>
            </a:r>
            <a:r>
              <a:rPr kumimoji="0" lang="en-US" altLang="zh-HK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wer</a:t>
            </a:r>
            <a:r>
              <a:rPr lang="en-US" altLang="zh-HK" sz="2800" b="1" i="1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</a:t>
            </a:r>
            <a:r>
              <a:rPr lang="en-US" altLang="zh-HK" sz="2800" b="1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HK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…</a:t>
            </a:r>
            <a:endParaRPr kumimoji="0" lang="en-GB" altLang="zh-HK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01D5783-5E6A-4FC5-96F5-E609BB22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43" y="3140007"/>
            <a:ext cx="92894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If I were you, I would try a new hobby to take my mind off social media.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Rectangle: Rounded Corners 22">
            <a:hlinkClick r:id="rId2" action="ppaction://hlinksldjump"/>
            <a:extLst>
              <a:ext uri="{FF2B5EF4-FFF2-40B4-BE49-F238E27FC236}">
                <a16:creationId xmlns:a16="http://schemas.microsoft.com/office/drawing/2014/main" id="{7CFAE1C5-18AE-42DA-8BDB-F1F4AC690519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635B1-AA23-4AA8-9D41-189D50ADBCC7}"/>
              </a:ext>
            </a:extLst>
          </p:cNvPr>
          <p:cNvSpPr txBox="1"/>
          <p:nvPr/>
        </p:nvSpPr>
        <p:spPr>
          <a:xfrm>
            <a:off x="1122320" y="2043402"/>
            <a:ext cx="930184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00CC"/>
                </a:solidFill>
                <a:cs typeface="Calibri" panose="020F0502020204030204" pitchFamily="34" charset="0"/>
              </a:rPr>
              <a:t>Idea:	Try a new hobby to take your mind off social media.</a:t>
            </a:r>
            <a:endParaRPr lang="en-US" altLang="zh-HK" sz="2800" dirty="0">
              <a:solidFill>
                <a:srgbClr val="00B0F0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153AC181-EC96-C8B6-BC1D-F4BBEEDD72F7}"/>
              </a:ext>
            </a:extLst>
          </p:cNvPr>
          <p:cNvSpPr/>
          <p:nvPr/>
        </p:nvSpPr>
        <p:spPr>
          <a:xfrm>
            <a:off x="1122320" y="3024991"/>
            <a:ext cx="9869530" cy="876538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DBFCC4A-071C-CBD1-FF96-D15459AC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73" y="4203754"/>
            <a:ext cx="92894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</a:p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kern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CD7A4-11FA-6FF7-5176-B45E913F0FEF}"/>
              </a:ext>
            </a:extLst>
          </p:cNvPr>
          <p:cNvSpPr txBox="1"/>
          <p:nvPr/>
        </p:nvSpPr>
        <p:spPr>
          <a:xfrm>
            <a:off x="1608043" y="4981273"/>
            <a:ext cx="90235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marR="0" lvl="0" indent="0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 would try a new hobby to take my mind off social media if I were you.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328EC0-3F2B-4F62-997B-6F5C7193186D}"/>
              </a:ext>
            </a:extLst>
          </p:cNvPr>
          <p:cNvSpPr txBox="1">
            <a:spLocks/>
          </p:cNvSpPr>
          <p:nvPr/>
        </p:nvSpPr>
        <p:spPr bwMode="auto">
          <a:xfrm>
            <a:off x="3325083" y="1515347"/>
            <a:ext cx="5541835" cy="400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Beth and Ryan are chatting about exams.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Complete their conversation using your knowledge of           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Type 2 conditional              sentences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. 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B0604020202020204" pitchFamily="34" charset="0"/>
              <a:cs typeface="Lato Medium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748EC-919C-424D-90BA-231ABD866A8D}"/>
              </a:ext>
            </a:extLst>
          </p:cNvPr>
          <p:cNvSpPr txBox="1">
            <a:spLocks/>
          </p:cNvSpPr>
          <p:nvPr/>
        </p:nvSpPr>
        <p:spPr bwMode="auto">
          <a:xfrm>
            <a:off x="420914" y="395148"/>
            <a:ext cx="360921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  Let’s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practise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C251DC69-800C-46AC-88AB-A65C660C64F6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D8058-1681-93AC-2724-FC1F641C1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742" y="3948185"/>
            <a:ext cx="1990150" cy="2909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81589-8E53-4372-C4B9-2A2455B3A1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062" y="4181707"/>
            <a:ext cx="2789058" cy="26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4CFE43-05A3-4C4F-B01C-88D65D8A1EFE}"/>
              </a:ext>
            </a:extLst>
          </p:cNvPr>
          <p:cNvSpPr/>
          <p:nvPr/>
        </p:nvSpPr>
        <p:spPr>
          <a:xfrm>
            <a:off x="324465" y="1730119"/>
            <a:ext cx="11503740" cy="4523844"/>
          </a:xfrm>
          <a:custGeom>
            <a:avLst/>
            <a:gdLst>
              <a:gd name="connsiteX0" fmla="*/ 0 w 11503740"/>
              <a:gd name="connsiteY0" fmla="*/ 0 h 4523844"/>
              <a:gd name="connsiteX1" fmla="*/ 11503740 w 11503740"/>
              <a:gd name="connsiteY1" fmla="*/ 0 h 4523844"/>
              <a:gd name="connsiteX2" fmla="*/ 11503740 w 11503740"/>
              <a:gd name="connsiteY2" fmla="*/ 4523844 h 4523844"/>
              <a:gd name="connsiteX3" fmla="*/ 0 w 11503740"/>
              <a:gd name="connsiteY3" fmla="*/ 4523844 h 4523844"/>
              <a:gd name="connsiteX4" fmla="*/ 0 w 11503740"/>
              <a:gd name="connsiteY4" fmla="*/ 0 h 45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3740" h="4523844" extrusionOk="0">
                <a:moveTo>
                  <a:pt x="0" y="0"/>
                </a:moveTo>
                <a:cubicBezTo>
                  <a:pt x="1426344" y="-141108"/>
                  <a:pt x="8874006" y="73289"/>
                  <a:pt x="11503740" y="0"/>
                </a:cubicBezTo>
                <a:cubicBezTo>
                  <a:pt x="11613828" y="1813379"/>
                  <a:pt x="11574329" y="3555810"/>
                  <a:pt x="11503740" y="4523844"/>
                </a:cubicBezTo>
                <a:cubicBezTo>
                  <a:pt x="9527949" y="4442932"/>
                  <a:pt x="4181886" y="4507354"/>
                  <a:pt x="0" y="4523844"/>
                </a:cubicBezTo>
                <a:cubicBezTo>
                  <a:pt x="31299" y="3825758"/>
                  <a:pt x="108481" y="12302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2CC3B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932649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24DDC9C-760C-47E9-B05C-FC6E7B2FC6C4}"/>
              </a:ext>
            </a:extLst>
          </p:cNvPr>
          <p:cNvSpPr txBox="1">
            <a:spLocks/>
          </p:cNvSpPr>
          <p:nvPr/>
        </p:nvSpPr>
        <p:spPr bwMode="auto">
          <a:xfrm>
            <a:off x="836249" y="2101410"/>
            <a:ext cx="10519502" cy="506812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Beth: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My life                         a breeze if I                          any exams!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Ryan: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Yes, but if we                         for exams, we                          	much</a:t>
            </a:r>
            <a:r>
              <a:rPr kumimoji="0" lang="en-US" alt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 slower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Beth: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</a:t>
            </a:r>
            <a:r>
              <a:rPr lang="en-US" altLang="en-US" sz="25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Maybe, but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I just wish I didn’t feel so stressed before an 	exam.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Ryan: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If I                         you, I                           by finding a quiet place 	to study.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233310D-A6E8-43B8-8602-72B41541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196" y="2862068"/>
            <a:ext cx="20048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didn’t study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912A4E4-5FB7-4A2F-ADE0-64E3C8A2A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538" y="5172703"/>
            <a:ext cx="18855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were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F80A715-2AEC-42A4-86B5-080C0106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92" y="5159130"/>
            <a:ext cx="21977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kumimoji="0" lang="en-US" alt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ould</a:t>
            </a:r>
            <a:r>
              <a:rPr kumimoji="0" lang="en-US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start</a:t>
            </a:r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93A854A1-8AA3-79AF-B284-79A7113768CC}"/>
              </a:ext>
            </a:extLst>
          </p:cNvPr>
          <p:cNvSpPr/>
          <p:nvPr/>
        </p:nvSpPr>
        <p:spPr>
          <a:xfrm>
            <a:off x="3946196" y="2806033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15AE45D-06B5-A310-1B34-0FAC812C6C40}"/>
              </a:ext>
            </a:extLst>
          </p:cNvPr>
          <p:cNvSpPr/>
          <p:nvPr/>
        </p:nvSpPr>
        <p:spPr>
          <a:xfrm>
            <a:off x="2274703" y="5129525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5DB64897-A10F-3225-711B-7430DAE1F95C}"/>
              </a:ext>
            </a:extLst>
          </p:cNvPr>
          <p:cNvSpPr/>
          <p:nvPr/>
        </p:nvSpPr>
        <p:spPr>
          <a:xfrm>
            <a:off x="5355677" y="5094504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hlinkClick r:id="rId2" action="ppaction://hlinksldjump"/>
            <a:extLst>
              <a:ext uri="{FF2B5EF4-FFF2-40B4-BE49-F238E27FC236}">
                <a16:creationId xmlns:a16="http://schemas.microsoft.com/office/drawing/2014/main" id="{5AC986F0-C7AE-AA99-A598-95BECA599F4C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F198ACB-BA69-F805-A853-0EEBEF1A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295" y="2293455"/>
            <a:ext cx="175313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kumimoji="0" lang="en-US" alt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ould</a:t>
            </a:r>
            <a:r>
              <a:rPr kumimoji="0" lang="en-US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be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C01084D-394D-9F91-E5F0-F3BDFF9F0E56}"/>
              </a:ext>
            </a:extLst>
          </p:cNvPr>
          <p:cNvSpPr/>
          <p:nvPr/>
        </p:nvSpPr>
        <p:spPr>
          <a:xfrm>
            <a:off x="2913959" y="22374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E05A9D-0134-B186-CB9D-B256E84A8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242" y="2293455"/>
            <a:ext cx="1981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didn’t have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4B0E196-79AC-FD93-8090-4C9FD6A47C4C}"/>
              </a:ext>
            </a:extLst>
          </p:cNvPr>
          <p:cNvSpPr/>
          <p:nvPr/>
        </p:nvSpPr>
        <p:spPr>
          <a:xfrm>
            <a:off x="6916362" y="22374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群組 4">
            <a:extLst>
              <a:ext uri="{FF2B5EF4-FFF2-40B4-BE49-F238E27FC236}">
                <a16:creationId xmlns:a16="http://schemas.microsoft.com/office/drawing/2014/main" id="{5CF60735-64A3-15BF-47E2-A2F8B989747F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405218"/>
            <a:ext cx="9924931" cy="966715"/>
            <a:chOff x="1108194" y="1323975"/>
            <a:chExt cx="9924931" cy="1050925"/>
          </a:xfrm>
        </p:grpSpPr>
        <p:sp>
          <p:nvSpPr>
            <p:cNvPr id="24" name="圓角矩形 3">
              <a:extLst>
                <a:ext uri="{FF2B5EF4-FFF2-40B4-BE49-F238E27FC236}">
                  <a16:creationId xmlns:a16="http://schemas.microsoft.com/office/drawing/2014/main" id="{BC11A632-C157-2929-C27E-2CFAB3C1479D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629E3221-E457-C965-ADD1-C10CDE2D55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7313" y="1342600"/>
              <a:ext cx="9675812" cy="72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700213" algn="l"/>
                  <a:tab pos="3497263" algn="l"/>
                  <a:tab pos="5373688" algn="l"/>
                  <a:tab pos="6994525" algn="l"/>
                  <a:tab pos="8518525" algn="l"/>
                </a:tabLst>
                <a:defRPr/>
              </a:pPr>
              <a:r>
                <a:rPr lang="en-US" altLang="en-US" sz="28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ask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be	do	feel	give	go       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700213" algn="l"/>
                  <a:tab pos="3497263" algn="l"/>
                  <a:tab pos="5373688" algn="l"/>
                  <a:tab pos="6994525" algn="l"/>
                  <a:tab pos="8518525" algn="l"/>
                </a:tabLst>
                <a:defRPr/>
              </a:pPr>
              <a:r>
                <a:rPr lang="en-US" altLang="en-US" sz="28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have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learn	spend	start	stay	study		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45ED4D-C334-0582-AF88-B0E39E3B27FA}"/>
              </a:ext>
            </a:extLst>
          </p:cNvPr>
          <p:cNvCxnSpPr>
            <a:cxnSpLocks/>
          </p:cNvCxnSpPr>
          <p:nvPr/>
        </p:nvCxnSpPr>
        <p:spPr>
          <a:xfrm>
            <a:off x="1387355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84B04-D4C1-4E8B-B4EE-DEFEE26007B8}"/>
              </a:ext>
            </a:extLst>
          </p:cNvPr>
          <p:cNvCxnSpPr>
            <a:cxnSpLocks/>
          </p:cNvCxnSpPr>
          <p:nvPr/>
        </p:nvCxnSpPr>
        <p:spPr>
          <a:xfrm>
            <a:off x="9866977" y="11009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3CD48844-DEB0-B2BB-C19A-129E7F03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586" y="2868189"/>
            <a:ext cx="20048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would learn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D1FBD946-639C-542E-DB2A-805CC50B0993}"/>
              </a:ext>
            </a:extLst>
          </p:cNvPr>
          <p:cNvSpPr/>
          <p:nvPr/>
        </p:nvSpPr>
        <p:spPr>
          <a:xfrm>
            <a:off x="8285586" y="2812154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8151F8-2990-A30D-377C-486772843337}"/>
              </a:ext>
            </a:extLst>
          </p:cNvPr>
          <p:cNvCxnSpPr>
            <a:cxnSpLocks/>
          </p:cNvCxnSpPr>
          <p:nvPr/>
        </p:nvCxnSpPr>
        <p:spPr>
          <a:xfrm>
            <a:off x="3042295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F0D09C-E225-BBEF-DDCF-B4D40DA17264}"/>
              </a:ext>
            </a:extLst>
          </p:cNvPr>
          <p:cNvCxnSpPr>
            <a:cxnSpLocks/>
          </p:cNvCxnSpPr>
          <p:nvPr/>
        </p:nvCxnSpPr>
        <p:spPr>
          <a:xfrm>
            <a:off x="6679783" y="1102457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4" grpId="0"/>
      <p:bldP spid="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4CFE43-05A3-4C4F-B01C-88D65D8A1EFE}"/>
              </a:ext>
            </a:extLst>
          </p:cNvPr>
          <p:cNvSpPr/>
          <p:nvPr/>
        </p:nvSpPr>
        <p:spPr>
          <a:xfrm>
            <a:off x="324465" y="1730119"/>
            <a:ext cx="11503740" cy="4253586"/>
          </a:xfrm>
          <a:custGeom>
            <a:avLst/>
            <a:gdLst>
              <a:gd name="connsiteX0" fmla="*/ 0 w 11503740"/>
              <a:gd name="connsiteY0" fmla="*/ 0 h 4253586"/>
              <a:gd name="connsiteX1" fmla="*/ 11503740 w 11503740"/>
              <a:gd name="connsiteY1" fmla="*/ 0 h 4253586"/>
              <a:gd name="connsiteX2" fmla="*/ 11503740 w 11503740"/>
              <a:gd name="connsiteY2" fmla="*/ 4253586 h 4253586"/>
              <a:gd name="connsiteX3" fmla="*/ 0 w 11503740"/>
              <a:gd name="connsiteY3" fmla="*/ 4253586 h 4253586"/>
              <a:gd name="connsiteX4" fmla="*/ 0 w 11503740"/>
              <a:gd name="connsiteY4" fmla="*/ 0 h 425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3740" h="4253586" extrusionOk="0">
                <a:moveTo>
                  <a:pt x="0" y="0"/>
                </a:moveTo>
                <a:cubicBezTo>
                  <a:pt x="1426344" y="-141108"/>
                  <a:pt x="8874006" y="73289"/>
                  <a:pt x="11503740" y="0"/>
                </a:cubicBezTo>
                <a:cubicBezTo>
                  <a:pt x="11613828" y="1176847"/>
                  <a:pt x="11574329" y="3192604"/>
                  <a:pt x="11503740" y="4253586"/>
                </a:cubicBezTo>
                <a:cubicBezTo>
                  <a:pt x="9527949" y="4172674"/>
                  <a:pt x="4181886" y="4237096"/>
                  <a:pt x="0" y="4253586"/>
                </a:cubicBezTo>
                <a:cubicBezTo>
                  <a:pt x="31299" y="3754516"/>
                  <a:pt x="108481" y="69978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2CC3B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932649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24DDC9C-760C-47E9-B05C-FC6E7B2FC6C4}"/>
              </a:ext>
            </a:extLst>
          </p:cNvPr>
          <p:cNvSpPr txBox="1">
            <a:spLocks/>
          </p:cNvSpPr>
          <p:nvPr/>
        </p:nvSpPr>
        <p:spPr bwMode="auto">
          <a:xfrm>
            <a:off x="836249" y="2101410"/>
            <a:ext cx="10519502" cy="506812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Beth: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I                         to the library if it                           open till later.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Ryan: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What about somewhere at home?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Beth: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My brother plays his music too loudly.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Ryan: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I’m sure that if you                         your parents to talk to him, 	they                          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2500" b="1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Beth:</a:t>
            </a:r>
            <a:r>
              <a:rPr lang="en-US" altLang="en-US" sz="25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	I could try!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ato Medium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233310D-A6E8-43B8-8602-72B41541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395" y="4001055"/>
            <a:ext cx="20048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asked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93A854A1-8AA3-79AF-B284-79A7113768CC}"/>
              </a:ext>
            </a:extLst>
          </p:cNvPr>
          <p:cNvSpPr/>
          <p:nvPr/>
        </p:nvSpPr>
        <p:spPr>
          <a:xfrm>
            <a:off x="4732261" y="39450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hlinkClick r:id="rId2" action="ppaction://hlinksldjump"/>
            <a:extLst>
              <a:ext uri="{FF2B5EF4-FFF2-40B4-BE49-F238E27FC236}">
                <a16:creationId xmlns:a16="http://schemas.microsoft.com/office/drawing/2014/main" id="{5AC986F0-C7AE-AA99-A598-95BECA599F4C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F198ACB-BA69-F805-A853-0EEBEF1A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40" y="2293455"/>
            <a:ext cx="175313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kumimoji="0" lang="en-US" alt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ould</a:t>
            </a:r>
            <a:r>
              <a:rPr kumimoji="0" lang="en-US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go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C01084D-394D-9F91-E5F0-F3BDFF9F0E56}"/>
              </a:ext>
            </a:extLst>
          </p:cNvPr>
          <p:cNvSpPr/>
          <p:nvPr/>
        </p:nvSpPr>
        <p:spPr>
          <a:xfrm>
            <a:off x="2015604" y="22374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E05A9D-0134-B186-CB9D-B256E84A8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788" y="2293455"/>
            <a:ext cx="1981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stayed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4B0E196-79AC-FD93-8090-4C9FD6A47C4C}"/>
              </a:ext>
            </a:extLst>
          </p:cNvPr>
          <p:cNvSpPr/>
          <p:nvPr/>
        </p:nvSpPr>
        <p:spPr>
          <a:xfrm>
            <a:off x="6707816" y="22374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群組 4">
            <a:extLst>
              <a:ext uri="{FF2B5EF4-FFF2-40B4-BE49-F238E27FC236}">
                <a16:creationId xmlns:a16="http://schemas.microsoft.com/office/drawing/2014/main" id="{5CF60735-64A3-15BF-47E2-A2F8B989747F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405218"/>
            <a:ext cx="9924931" cy="966715"/>
            <a:chOff x="1108194" y="1323975"/>
            <a:chExt cx="9924931" cy="1050925"/>
          </a:xfrm>
        </p:grpSpPr>
        <p:sp>
          <p:nvSpPr>
            <p:cNvPr id="24" name="圓角矩形 3">
              <a:extLst>
                <a:ext uri="{FF2B5EF4-FFF2-40B4-BE49-F238E27FC236}">
                  <a16:creationId xmlns:a16="http://schemas.microsoft.com/office/drawing/2014/main" id="{BC11A632-C157-2929-C27E-2CFAB3C1479D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629E3221-E457-C965-ADD1-C10CDE2D55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7313" y="1342600"/>
              <a:ext cx="9675812" cy="72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700213" algn="l"/>
                  <a:tab pos="3497263" algn="l"/>
                  <a:tab pos="5373688" algn="l"/>
                  <a:tab pos="6994525" algn="l"/>
                  <a:tab pos="8518525" algn="l"/>
                </a:tabLst>
                <a:defRPr/>
              </a:pPr>
              <a:r>
                <a:rPr lang="en-US" altLang="en-US" sz="28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ask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be	do	feel	give	go       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700213" algn="l"/>
                  <a:tab pos="3497263" algn="l"/>
                  <a:tab pos="5373688" algn="l"/>
                  <a:tab pos="6994525" algn="l"/>
                  <a:tab pos="8518525" algn="l"/>
                </a:tabLst>
                <a:defRPr/>
              </a:pPr>
              <a:r>
                <a:rPr lang="en-US" altLang="en-US" sz="28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have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learn	spend	start	stay	study		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45ED4D-C334-0582-AF88-B0E39E3B27FA}"/>
              </a:ext>
            </a:extLst>
          </p:cNvPr>
          <p:cNvCxnSpPr>
            <a:cxnSpLocks/>
          </p:cNvCxnSpPr>
          <p:nvPr/>
        </p:nvCxnSpPr>
        <p:spPr>
          <a:xfrm>
            <a:off x="1387355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84B04-D4C1-4E8B-B4EE-DEFEE26007B8}"/>
              </a:ext>
            </a:extLst>
          </p:cNvPr>
          <p:cNvCxnSpPr>
            <a:cxnSpLocks/>
          </p:cNvCxnSpPr>
          <p:nvPr/>
        </p:nvCxnSpPr>
        <p:spPr>
          <a:xfrm>
            <a:off x="9866977" y="11009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3CD48844-DEB0-B2BB-C19A-129E7F03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060" y="4584513"/>
            <a:ext cx="20048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would do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D1FBD946-639C-542E-DB2A-805CC50B0993}"/>
              </a:ext>
            </a:extLst>
          </p:cNvPr>
          <p:cNvSpPr/>
          <p:nvPr/>
        </p:nvSpPr>
        <p:spPr>
          <a:xfrm>
            <a:off x="2638766" y="4528478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8151F8-2990-A30D-377C-486772843337}"/>
              </a:ext>
            </a:extLst>
          </p:cNvPr>
          <p:cNvCxnSpPr>
            <a:cxnSpLocks/>
          </p:cNvCxnSpPr>
          <p:nvPr/>
        </p:nvCxnSpPr>
        <p:spPr>
          <a:xfrm>
            <a:off x="3042295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F0D09C-E225-BBEF-DDCF-B4D40DA17264}"/>
              </a:ext>
            </a:extLst>
          </p:cNvPr>
          <p:cNvCxnSpPr>
            <a:cxnSpLocks/>
          </p:cNvCxnSpPr>
          <p:nvPr/>
        </p:nvCxnSpPr>
        <p:spPr>
          <a:xfrm>
            <a:off x="6679783" y="1102457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FC523B-07EF-FACA-F4E1-FAF69C0CA53A}"/>
              </a:ext>
            </a:extLst>
          </p:cNvPr>
          <p:cNvCxnSpPr>
            <a:cxnSpLocks/>
          </p:cNvCxnSpPr>
          <p:nvPr/>
        </p:nvCxnSpPr>
        <p:spPr>
          <a:xfrm>
            <a:off x="9866977" y="691848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CC7667-922F-4412-7BE8-161D18628DA7}"/>
              </a:ext>
            </a:extLst>
          </p:cNvPr>
          <p:cNvCxnSpPr>
            <a:cxnSpLocks/>
          </p:cNvCxnSpPr>
          <p:nvPr/>
        </p:nvCxnSpPr>
        <p:spPr>
          <a:xfrm>
            <a:off x="8285586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BBA307-DFA1-9572-3D22-4F85B19793FB}"/>
              </a:ext>
            </a:extLst>
          </p:cNvPr>
          <p:cNvCxnSpPr>
            <a:cxnSpLocks/>
          </p:cNvCxnSpPr>
          <p:nvPr/>
        </p:nvCxnSpPr>
        <p:spPr>
          <a:xfrm>
            <a:off x="1387355" y="691848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BCA661-812E-30C4-6075-B053A987776C}"/>
              </a:ext>
            </a:extLst>
          </p:cNvPr>
          <p:cNvCxnSpPr>
            <a:cxnSpLocks/>
          </p:cNvCxnSpPr>
          <p:nvPr/>
        </p:nvCxnSpPr>
        <p:spPr>
          <a:xfrm>
            <a:off x="4851677" y="6698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4CFE43-05A3-4C4F-B01C-88D65D8A1EFE}"/>
              </a:ext>
            </a:extLst>
          </p:cNvPr>
          <p:cNvSpPr/>
          <p:nvPr/>
        </p:nvSpPr>
        <p:spPr>
          <a:xfrm>
            <a:off x="324465" y="1730119"/>
            <a:ext cx="11503740" cy="3467523"/>
          </a:xfrm>
          <a:custGeom>
            <a:avLst/>
            <a:gdLst>
              <a:gd name="connsiteX0" fmla="*/ 0 w 11503740"/>
              <a:gd name="connsiteY0" fmla="*/ 0 h 3467523"/>
              <a:gd name="connsiteX1" fmla="*/ 11503740 w 11503740"/>
              <a:gd name="connsiteY1" fmla="*/ 0 h 3467523"/>
              <a:gd name="connsiteX2" fmla="*/ 11503740 w 11503740"/>
              <a:gd name="connsiteY2" fmla="*/ 3467523 h 3467523"/>
              <a:gd name="connsiteX3" fmla="*/ 0 w 11503740"/>
              <a:gd name="connsiteY3" fmla="*/ 3467523 h 3467523"/>
              <a:gd name="connsiteX4" fmla="*/ 0 w 11503740"/>
              <a:gd name="connsiteY4" fmla="*/ 0 h 346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3740" h="3467523" extrusionOk="0">
                <a:moveTo>
                  <a:pt x="0" y="0"/>
                </a:moveTo>
                <a:cubicBezTo>
                  <a:pt x="1426344" y="-141108"/>
                  <a:pt x="8874006" y="73289"/>
                  <a:pt x="11503740" y="0"/>
                </a:cubicBezTo>
                <a:cubicBezTo>
                  <a:pt x="11613828" y="1066806"/>
                  <a:pt x="11574329" y="2686408"/>
                  <a:pt x="11503740" y="3467523"/>
                </a:cubicBezTo>
                <a:cubicBezTo>
                  <a:pt x="9527949" y="3386611"/>
                  <a:pt x="4181886" y="3451033"/>
                  <a:pt x="0" y="3467523"/>
                </a:cubicBezTo>
                <a:cubicBezTo>
                  <a:pt x="31299" y="2562653"/>
                  <a:pt x="108481" y="137530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2CC3B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932649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24DDC9C-760C-47E9-B05C-FC6E7B2FC6C4}"/>
              </a:ext>
            </a:extLst>
          </p:cNvPr>
          <p:cNvSpPr txBox="1">
            <a:spLocks/>
          </p:cNvSpPr>
          <p:nvPr/>
        </p:nvSpPr>
        <p:spPr bwMode="auto">
          <a:xfrm>
            <a:off x="836248" y="2101411"/>
            <a:ext cx="10698025" cy="29037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Ryan: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	If I                         </a:t>
            </a:r>
            <a:r>
              <a:rPr kumimoji="0" lang="en-US" alt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 you, I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                          myself</a:t>
            </a:r>
            <a:r>
              <a:rPr kumimoji="0" lang="en-US" alt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 more time to 	study for an exam too.</a:t>
            </a:r>
            <a:r>
              <a:rPr lang="en-US" altLang="en-US" sz="25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If</a:t>
            </a:r>
            <a:r>
              <a:rPr kumimoji="0" lang="en-US" alt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 you                         more time 	studying 	for an exam, </a:t>
            </a:r>
            <a:r>
              <a:rPr lang="en-US" altLang="en-US" sz="25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                           less stressed before it</a:t>
            </a:r>
            <a:r>
              <a:rPr kumimoji="0" lang="en-US" alt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2500" b="1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Beth:</a:t>
            </a:r>
            <a:r>
              <a:rPr lang="en-US" altLang="en-US" sz="25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	I guess you’re right …</a:t>
            </a:r>
            <a:r>
              <a:rPr kumimoji="0" lang="en-US" alt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rPr>
              <a:t>          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Lato Medium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hlinkClick r:id="rId2" action="ppaction://hlinksldjump"/>
            <a:extLst>
              <a:ext uri="{FF2B5EF4-FFF2-40B4-BE49-F238E27FC236}">
                <a16:creationId xmlns:a16="http://schemas.microsoft.com/office/drawing/2014/main" id="{5AC986F0-C7AE-AA99-A598-95BECA599F4C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F198ACB-BA69-F805-A853-0EEBEF1A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536" y="2293455"/>
            <a:ext cx="175313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kumimoji="0" lang="en-US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ere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C01084D-394D-9F91-E5F0-F3BDFF9F0E56}"/>
              </a:ext>
            </a:extLst>
          </p:cNvPr>
          <p:cNvSpPr/>
          <p:nvPr/>
        </p:nvSpPr>
        <p:spPr>
          <a:xfrm>
            <a:off x="2288318" y="22374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E05A9D-0134-B186-CB9D-B256E84A8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496" y="2293455"/>
            <a:ext cx="1981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altLang="en-US" sz="2500" kern="0" noProof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ould</a:t>
            </a:r>
            <a:r>
              <a:rPr lang="en-US" altLang="en-US" sz="25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 give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4B0E196-79AC-FD93-8090-4C9FD6A47C4C}"/>
              </a:ext>
            </a:extLst>
          </p:cNvPr>
          <p:cNvSpPr/>
          <p:nvPr/>
        </p:nvSpPr>
        <p:spPr>
          <a:xfrm>
            <a:off x="5408406" y="2237420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群組 4">
            <a:extLst>
              <a:ext uri="{FF2B5EF4-FFF2-40B4-BE49-F238E27FC236}">
                <a16:creationId xmlns:a16="http://schemas.microsoft.com/office/drawing/2014/main" id="{5CF60735-64A3-15BF-47E2-A2F8B989747F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405218"/>
            <a:ext cx="9924931" cy="966715"/>
            <a:chOff x="1108194" y="1323975"/>
            <a:chExt cx="9924931" cy="1050925"/>
          </a:xfrm>
        </p:grpSpPr>
        <p:sp>
          <p:nvSpPr>
            <p:cNvPr id="24" name="圓角矩形 3">
              <a:extLst>
                <a:ext uri="{FF2B5EF4-FFF2-40B4-BE49-F238E27FC236}">
                  <a16:creationId xmlns:a16="http://schemas.microsoft.com/office/drawing/2014/main" id="{BC11A632-C157-2929-C27E-2CFAB3C1479D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629E3221-E457-C965-ADD1-C10CDE2D55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7313" y="1342600"/>
              <a:ext cx="9675812" cy="72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700213" algn="l"/>
                  <a:tab pos="3497263" algn="l"/>
                  <a:tab pos="5373688" algn="l"/>
                  <a:tab pos="6994525" algn="l"/>
                  <a:tab pos="8518525" algn="l"/>
                </a:tabLst>
                <a:defRPr/>
              </a:pPr>
              <a:r>
                <a:rPr lang="en-US" altLang="en-US" sz="28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ask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be	do	feel	give	go       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700213" algn="l"/>
                  <a:tab pos="3497263" algn="l"/>
                  <a:tab pos="5373688" algn="l"/>
                  <a:tab pos="6994525" algn="l"/>
                  <a:tab pos="8518525" algn="l"/>
                </a:tabLst>
                <a:defRPr/>
              </a:pPr>
              <a:r>
                <a:rPr lang="en-US" altLang="en-US" sz="28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have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learn	spend	start	stay	study		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45ED4D-C334-0582-AF88-B0E39E3B27FA}"/>
              </a:ext>
            </a:extLst>
          </p:cNvPr>
          <p:cNvCxnSpPr>
            <a:cxnSpLocks/>
          </p:cNvCxnSpPr>
          <p:nvPr/>
        </p:nvCxnSpPr>
        <p:spPr>
          <a:xfrm>
            <a:off x="1387355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84B04-D4C1-4E8B-B4EE-DEFEE26007B8}"/>
              </a:ext>
            </a:extLst>
          </p:cNvPr>
          <p:cNvCxnSpPr>
            <a:cxnSpLocks/>
          </p:cNvCxnSpPr>
          <p:nvPr/>
        </p:nvCxnSpPr>
        <p:spPr>
          <a:xfrm>
            <a:off x="9866977" y="11009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8151F8-2990-A30D-377C-486772843337}"/>
              </a:ext>
            </a:extLst>
          </p:cNvPr>
          <p:cNvCxnSpPr>
            <a:cxnSpLocks/>
          </p:cNvCxnSpPr>
          <p:nvPr/>
        </p:nvCxnSpPr>
        <p:spPr>
          <a:xfrm>
            <a:off x="3042295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F0D09C-E225-BBEF-DDCF-B4D40DA17264}"/>
              </a:ext>
            </a:extLst>
          </p:cNvPr>
          <p:cNvCxnSpPr>
            <a:cxnSpLocks/>
          </p:cNvCxnSpPr>
          <p:nvPr/>
        </p:nvCxnSpPr>
        <p:spPr>
          <a:xfrm>
            <a:off x="6679783" y="1102457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FC523B-07EF-FACA-F4E1-FAF69C0CA53A}"/>
              </a:ext>
            </a:extLst>
          </p:cNvPr>
          <p:cNvCxnSpPr>
            <a:cxnSpLocks/>
          </p:cNvCxnSpPr>
          <p:nvPr/>
        </p:nvCxnSpPr>
        <p:spPr>
          <a:xfrm>
            <a:off x="9866977" y="691848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CC7667-922F-4412-7BE8-161D18628DA7}"/>
              </a:ext>
            </a:extLst>
          </p:cNvPr>
          <p:cNvCxnSpPr>
            <a:cxnSpLocks/>
          </p:cNvCxnSpPr>
          <p:nvPr/>
        </p:nvCxnSpPr>
        <p:spPr>
          <a:xfrm>
            <a:off x="8285586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BBA307-DFA1-9572-3D22-4F85B19793FB}"/>
              </a:ext>
            </a:extLst>
          </p:cNvPr>
          <p:cNvCxnSpPr>
            <a:cxnSpLocks/>
          </p:cNvCxnSpPr>
          <p:nvPr/>
        </p:nvCxnSpPr>
        <p:spPr>
          <a:xfrm>
            <a:off x="1387355" y="691848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BCA661-812E-30C4-6075-B053A987776C}"/>
              </a:ext>
            </a:extLst>
          </p:cNvPr>
          <p:cNvCxnSpPr>
            <a:cxnSpLocks/>
          </p:cNvCxnSpPr>
          <p:nvPr/>
        </p:nvCxnSpPr>
        <p:spPr>
          <a:xfrm>
            <a:off x="4851677" y="6698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>
            <a:extLst>
              <a:ext uri="{FF2B5EF4-FFF2-40B4-BE49-F238E27FC236}">
                <a16:creationId xmlns:a16="http://schemas.microsoft.com/office/drawing/2014/main" id="{B486A8F3-AEF6-88FE-5B40-3BAFF83A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090" y="2853912"/>
            <a:ext cx="175313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spent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83C1F8A9-FA87-9D7B-0B80-AF4E8F2622EE}"/>
              </a:ext>
            </a:extLst>
          </p:cNvPr>
          <p:cNvSpPr/>
          <p:nvPr/>
        </p:nvSpPr>
        <p:spPr>
          <a:xfrm>
            <a:off x="6297872" y="2797877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44E770C-6620-E4D4-3FA7-51C6A427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873" y="3428646"/>
            <a:ext cx="1981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5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altLang="en-US" sz="2500" kern="0" noProof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ould</a:t>
            </a:r>
            <a:r>
              <a:rPr lang="en-US" altLang="en-US" sz="25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 feel</a:t>
            </a:r>
            <a:endParaRPr kumimoji="0" lang="en-US" alt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8A392AB0-72BB-777F-DF88-742D04CF69A9}"/>
              </a:ext>
            </a:extLst>
          </p:cNvPr>
          <p:cNvSpPr/>
          <p:nvPr/>
        </p:nvSpPr>
        <p:spPr>
          <a:xfrm>
            <a:off x="4653783" y="3372611"/>
            <a:ext cx="2004813" cy="43260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GB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D5A91A-52CD-82B3-5D8D-41D97EC4FDC9}"/>
              </a:ext>
            </a:extLst>
          </p:cNvPr>
          <p:cNvCxnSpPr>
            <a:cxnSpLocks/>
          </p:cNvCxnSpPr>
          <p:nvPr/>
        </p:nvCxnSpPr>
        <p:spPr>
          <a:xfrm>
            <a:off x="3042295" y="6698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28AC4E-B1B2-0B29-AED7-72E6C3827B49}"/>
              </a:ext>
            </a:extLst>
          </p:cNvPr>
          <p:cNvCxnSpPr>
            <a:cxnSpLocks/>
          </p:cNvCxnSpPr>
          <p:nvPr/>
        </p:nvCxnSpPr>
        <p:spPr>
          <a:xfrm>
            <a:off x="8285586" y="6698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E69F5E-451A-9BA4-095A-09FB91461382}"/>
              </a:ext>
            </a:extLst>
          </p:cNvPr>
          <p:cNvCxnSpPr>
            <a:cxnSpLocks/>
          </p:cNvCxnSpPr>
          <p:nvPr/>
        </p:nvCxnSpPr>
        <p:spPr>
          <a:xfrm>
            <a:off x="4851677" y="1100419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383CC3-66EA-767D-1B67-A513E02B5C9E}"/>
              </a:ext>
            </a:extLst>
          </p:cNvPr>
          <p:cNvCxnSpPr>
            <a:cxnSpLocks/>
          </p:cNvCxnSpPr>
          <p:nvPr/>
        </p:nvCxnSpPr>
        <p:spPr>
          <a:xfrm>
            <a:off x="6679783" y="66982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7" y="384174"/>
            <a:ext cx="559035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6  How is the grammar used?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E000E4-69FB-4F4E-B9C2-068408056AF1}"/>
              </a:ext>
            </a:extLst>
          </p:cNvPr>
          <p:cNvGrpSpPr/>
          <p:nvPr/>
        </p:nvGrpSpPr>
        <p:grpSpPr>
          <a:xfrm>
            <a:off x="4636168" y="2154832"/>
            <a:ext cx="7186647" cy="3812785"/>
            <a:chOff x="2932936" y="570495"/>
            <a:chExt cx="8927432" cy="59686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E03928-5825-44A1-B8BF-3B590AC9B827}"/>
                </a:ext>
              </a:extLst>
            </p:cNvPr>
            <p:cNvSpPr/>
            <p:nvPr/>
          </p:nvSpPr>
          <p:spPr>
            <a:xfrm>
              <a:off x="2932936" y="570495"/>
              <a:ext cx="8927432" cy="59686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44AD0195-1EB5-4040-917B-757CE0F2D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18" y="570495"/>
              <a:ext cx="8647653" cy="583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1900"/>
                </a:lnSpc>
                <a:buFont typeface="Arial" panose="020B0604020202020204" pitchFamily="34" charset="0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tabLst>
                  <a:tab pos="2238375" algn="l"/>
                </a:tabLst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Beth: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My life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would be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a breeze if I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didn’t have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any 	exams!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Ryan: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Yes, but if we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didn’t study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for exams, we 	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would learn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much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slower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Beth: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Maybe, but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I just wish I didn’t feel so stressed 	before an exam.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Ryan: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If I were you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, I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would start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by finding a quiet 	place to study.</a:t>
              </a:r>
            </a:p>
          </p:txBody>
        </p:sp>
      </p:grpSp>
      <p:sp>
        <p:nvSpPr>
          <p:cNvPr id="8" name="TextBox 29">
            <a:extLst>
              <a:ext uri="{FF2B5EF4-FFF2-40B4-BE49-F238E27FC236}">
                <a16:creationId xmlns:a16="http://schemas.microsoft.com/office/drawing/2014/main" id="{121824EE-1256-4457-B5C9-606D6F72AD21}"/>
              </a:ext>
            </a:extLst>
          </p:cNvPr>
          <p:cNvSpPr txBox="1"/>
          <p:nvPr/>
        </p:nvSpPr>
        <p:spPr>
          <a:xfrm>
            <a:off x="170121" y="2076277"/>
            <a:ext cx="4466048" cy="699404"/>
          </a:xfrm>
          <a:prstGeom prst="homePlate">
            <a:avLst>
              <a:gd name="adj" fmla="val 409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prstClr val="white"/>
                </a:solidFill>
                <a:latin typeface="Kristen ITC" panose="03050502040202030202" pitchFamily="66" charset="0"/>
              </a:rPr>
              <a:t>would</a:t>
            </a:r>
            <a:r>
              <a:rPr lang="en-US" altLang="en-US" b="1" dirty="0">
                <a:solidFill>
                  <a:prstClr val="white"/>
                </a:solidFill>
                <a:latin typeface="Kristen ITC" panose="03050502040202030202" pitchFamily="66" charset="0"/>
              </a:rPr>
              <a:t> + the bare infinitive in the main clause to talk about the result</a:t>
            </a:r>
            <a:endParaRPr kumimoji="0" lang="en-GB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64DE0-7663-424B-AAD2-8296DDE4D187}"/>
              </a:ext>
            </a:extLst>
          </p:cNvPr>
          <p:cNvSpPr txBox="1"/>
          <p:nvPr/>
        </p:nvSpPr>
        <p:spPr>
          <a:xfrm>
            <a:off x="673208" y="1010592"/>
            <a:ext cx="7829108" cy="461665"/>
          </a:xfrm>
          <a:custGeom>
            <a:avLst/>
            <a:gdLst>
              <a:gd name="connsiteX0" fmla="*/ 0 w 7829108"/>
              <a:gd name="connsiteY0" fmla="*/ 0 h 461665"/>
              <a:gd name="connsiteX1" fmla="*/ 574135 w 7829108"/>
              <a:gd name="connsiteY1" fmla="*/ 0 h 461665"/>
              <a:gd name="connsiteX2" fmla="*/ 1226560 w 7829108"/>
              <a:gd name="connsiteY2" fmla="*/ 0 h 461665"/>
              <a:gd name="connsiteX3" fmla="*/ 1878986 w 7829108"/>
              <a:gd name="connsiteY3" fmla="*/ 0 h 461665"/>
              <a:gd name="connsiteX4" fmla="*/ 2296538 w 7829108"/>
              <a:gd name="connsiteY4" fmla="*/ 0 h 461665"/>
              <a:gd name="connsiteX5" fmla="*/ 2870673 w 7829108"/>
              <a:gd name="connsiteY5" fmla="*/ 0 h 461665"/>
              <a:gd name="connsiteX6" fmla="*/ 3366516 w 7829108"/>
              <a:gd name="connsiteY6" fmla="*/ 0 h 461665"/>
              <a:gd name="connsiteX7" fmla="*/ 3784069 w 7829108"/>
              <a:gd name="connsiteY7" fmla="*/ 0 h 461665"/>
              <a:gd name="connsiteX8" fmla="*/ 4358203 w 7829108"/>
              <a:gd name="connsiteY8" fmla="*/ 0 h 461665"/>
              <a:gd name="connsiteX9" fmla="*/ 4775756 w 7829108"/>
              <a:gd name="connsiteY9" fmla="*/ 0 h 461665"/>
              <a:gd name="connsiteX10" fmla="*/ 5271599 w 7829108"/>
              <a:gd name="connsiteY10" fmla="*/ 0 h 461665"/>
              <a:gd name="connsiteX11" fmla="*/ 5767443 w 7829108"/>
              <a:gd name="connsiteY11" fmla="*/ 0 h 461665"/>
              <a:gd name="connsiteX12" fmla="*/ 6184995 w 7829108"/>
              <a:gd name="connsiteY12" fmla="*/ 0 h 461665"/>
              <a:gd name="connsiteX13" fmla="*/ 6994003 w 7829108"/>
              <a:gd name="connsiteY13" fmla="*/ 0 h 461665"/>
              <a:gd name="connsiteX14" fmla="*/ 7829108 w 7829108"/>
              <a:gd name="connsiteY14" fmla="*/ 0 h 461665"/>
              <a:gd name="connsiteX15" fmla="*/ 7829108 w 7829108"/>
              <a:gd name="connsiteY15" fmla="*/ 461665 h 461665"/>
              <a:gd name="connsiteX16" fmla="*/ 7254973 w 7829108"/>
              <a:gd name="connsiteY16" fmla="*/ 461665 h 461665"/>
              <a:gd name="connsiteX17" fmla="*/ 6837421 w 7829108"/>
              <a:gd name="connsiteY17" fmla="*/ 461665 h 461665"/>
              <a:gd name="connsiteX18" fmla="*/ 6263286 w 7829108"/>
              <a:gd name="connsiteY18" fmla="*/ 461665 h 461665"/>
              <a:gd name="connsiteX19" fmla="*/ 5845734 w 7829108"/>
              <a:gd name="connsiteY19" fmla="*/ 461665 h 461665"/>
              <a:gd name="connsiteX20" fmla="*/ 5349890 w 7829108"/>
              <a:gd name="connsiteY20" fmla="*/ 461665 h 461665"/>
              <a:gd name="connsiteX21" fmla="*/ 4619174 w 7829108"/>
              <a:gd name="connsiteY21" fmla="*/ 461665 h 461665"/>
              <a:gd name="connsiteX22" fmla="*/ 3966748 w 7829108"/>
              <a:gd name="connsiteY22" fmla="*/ 461665 h 461665"/>
              <a:gd name="connsiteX23" fmla="*/ 3549196 w 7829108"/>
              <a:gd name="connsiteY23" fmla="*/ 461665 h 461665"/>
              <a:gd name="connsiteX24" fmla="*/ 3131643 w 7829108"/>
              <a:gd name="connsiteY24" fmla="*/ 461665 h 461665"/>
              <a:gd name="connsiteX25" fmla="*/ 2635800 w 7829108"/>
              <a:gd name="connsiteY25" fmla="*/ 461665 h 461665"/>
              <a:gd name="connsiteX26" fmla="*/ 1905083 w 7829108"/>
              <a:gd name="connsiteY26" fmla="*/ 461665 h 461665"/>
              <a:gd name="connsiteX27" fmla="*/ 1174366 w 7829108"/>
              <a:gd name="connsiteY27" fmla="*/ 461665 h 461665"/>
              <a:gd name="connsiteX28" fmla="*/ 0 w 7829108"/>
              <a:gd name="connsiteY28" fmla="*/ 461665 h 461665"/>
              <a:gd name="connsiteX29" fmla="*/ 0 w 7829108"/>
              <a:gd name="connsiteY29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29108" h="461665" extrusionOk="0">
                <a:moveTo>
                  <a:pt x="0" y="0"/>
                </a:moveTo>
                <a:cubicBezTo>
                  <a:pt x="167007" y="-5291"/>
                  <a:pt x="394876" y="26321"/>
                  <a:pt x="574135" y="0"/>
                </a:cubicBezTo>
                <a:cubicBezTo>
                  <a:pt x="753394" y="-26321"/>
                  <a:pt x="981220" y="-2981"/>
                  <a:pt x="1226560" y="0"/>
                </a:cubicBezTo>
                <a:cubicBezTo>
                  <a:pt x="1471900" y="2981"/>
                  <a:pt x="1744513" y="498"/>
                  <a:pt x="1878986" y="0"/>
                </a:cubicBezTo>
                <a:cubicBezTo>
                  <a:pt x="2013459" y="-498"/>
                  <a:pt x="2117736" y="2527"/>
                  <a:pt x="2296538" y="0"/>
                </a:cubicBezTo>
                <a:cubicBezTo>
                  <a:pt x="2475340" y="-2527"/>
                  <a:pt x="2739351" y="-5308"/>
                  <a:pt x="2870673" y="0"/>
                </a:cubicBezTo>
                <a:cubicBezTo>
                  <a:pt x="3001995" y="5308"/>
                  <a:pt x="3174583" y="-22538"/>
                  <a:pt x="3366516" y="0"/>
                </a:cubicBezTo>
                <a:cubicBezTo>
                  <a:pt x="3558449" y="22538"/>
                  <a:pt x="3673654" y="-11025"/>
                  <a:pt x="3784069" y="0"/>
                </a:cubicBezTo>
                <a:cubicBezTo>
                  <a:pt x="3894484" y="11025"/>
                  <a:pt x="4155863" y="-12655"/>
                  <a:pt x="4358203" y="0"/>
                </a:cubicBezTo>
                <a:cubicBezTo>
                  <a:pt x="4560543" y="12655"/>
                  <a:pt x="4621739" y="10821"/>
                  <a:pt x="4775756" y="0"/>
                </a:cubicBezTo>
                <a:cubicBezTo>
                  <a:pt x="4929773" y="-10821"/>
                  <a:pt x="5162494" y="12046"/>
                  <a:pt x="5271599" y="0"/>
                </a:cubicBezTo>
                <a:cubicBezTo>
                  <a:pt x="5380704" y="-12046"/>
                  <a:pt x="5565271" y="-8556"/>
                  <a:pt x="5767443" y="0"/>
                </a:cubicBezTo>
                <a:cubicBezTo>
                  <a:pt x="5969615" y="8556"/>
                  <a:pt x="6059443" y="17934"/>
                  <a:pt x="6184995" y="0"/>
                </a:cubicBezTo>
                <a:cubicBezTo>
                  <a:pt x="6310547" y="-17934"/>
                  <a:pt x="6740216" y="22966"/>
                  <a:pt x="6994003" y="0"/>
                </a:cubicBezTo>
                <a:cubicBezTo>
                  <a:pt x="7247790" y="-22966"/>
                  <a:pt x="7589502" y="-2298"/>
                  <a:pt x="7829108" y="0"/>
                </a:cubicBezTo>
                <a:cubicBezTo>
                  <a:pt x="7829709" y="224717"/>
                  <a:pt x="7841152" y="298012"/>
                  <a:pt x="7829108" y="461665"/>
                </a:cubicBezTo>
                <a:cubicBezTo>
                  <a:pt x="7616027" y="445544"/>
                  <a:pt x="7502283" y="480350"/>
                  <a:pt x="7254973" y="461665"/>
                </a:cubicBezTo>
                <a:cubicBezTo>
                  <a:pt x="7007664" y="442980"/>
                  <a:pt x="7039669" y="462327"/>
                  <a:pt x="6837421" y="461665"/>
                </a:cubicBezTo>
                <a:cubicBezTo>
                  <a:pt x="6635173" y="461003"/>
                  <a:pt x="6507590" y="470179"/>
                  <a:pt x="6263286" y="461665"/>
                </a:cubicBezTo>
                <a:cubicBezTo>
                  <a:pt x="6018982" y="453151"/>
                  <a:pt x="5932772" y="472708"/>
                  <a:pt x="5845734" y="461665"/>
                </a:cubicBezTo>
                <a:cubicBezTo>
                  <a:pt x="5758696" y="450622"/>
                  <a:pt x="5540190" y="439973"/>
                  <a:pt x="5349890" y="461665"/>
                </a:cubicBezTo>
                <a:cubicBezTo>
                  <a:pt x="5159590" y="483357"/>
                  <a:pt x="4863449" y="430497"/>
                  <a:pt x="4619174" y="461665"/>
                </a:cubicBezTo>
                <a:cubicBezTo>
                  <a:pt x="4374899" y="492833"/>
                  <a:pt x="4215781" y="468242"/>
                  <a:pt x="3966748" y="461665"/>
                </a:cubicBezTo>
                <a:cubicBezTo>
                  <a:pt x="3717715" y="455088"/>
                  <a:pt x="3704951" y="454673"/>
                  <a:pt x="3549196" y="461665"/>
                </a:cubicBezTo>
                <a:cubicBezTo>
                  <a:pt x="3393441" y="468657"/>
                  <a:pt x="3217318" y="449178"/>
                  <a:pt x="3131643" y="461665"/>
                </a:cubicBezTo>
                <a:cubicBezTo>
                  <a:pt x="3045968" y="474152"/>
                  <a:pt x="2760434" y="475200"/>
                  <a:pt x="2635800" y="461665"/>
                </a:cubicBezTo>
                <a:cubicBezTo>
                  <a:pt x="2511166" y="448130"/>
                  <a:pt x="2255182" y="468824"/>
                  <a:pt x="1905083" y="461665"/>
                </a:cubicBezTo>
                <a:cubicBezTo>
                  <a:pt x="1554984" y="454506"/>
                  <a:pt x="1359444" y="447812"/>
                  <a:pt x="1174366" y="461665"/>
                </a:cubicBezTo>
                <a:cubicBezTo>
                  <a:pt x="989288" y="475518"/>
                  <a:pt x="528960" y="501807"/>
                  <a:pt x="0" y="461665"/>
                </a:cubicBezTo>
                <a:cubicBezTo>
                  <a:pt x="-15777" y="251242"/>
                  <a:pt x="-5908" y="17690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643433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talk about imaginary actions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situations,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…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E238BAC7-2FB7-458A-9221-1804D40A6FF4}"/>
              </a:ext>
            </a:extLst>
          </p:cNvPr>
          <p:cNvSpPr txBox="1"/>
          <p:nvPr/>
        </p:nvSpPr>
        <p:spPr>
          <a:xfrm>
            <a:off x="170121" y="3065502"/>
            <a:ext cx="4466048" cy="699404"/>
          </a:xfrm>
          <a:prstGeom prst="homePlate">
            <a:avLst>
              <a:gd name="adj" fmla="val 40921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white"/>
                </a:solidFill>
                <a:latin typeface="Kristen ITC" panose="03050502040202030202" pitchFamily="66" charset="0"/>
              </a:rPr>
              <a:t>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he simple past in the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if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-clause to talk about the imaginary action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C26FDECD-31C3-32C7-E65D-609F13444E1B}"/>
              </a:ext>
            </a:extLst>
          </p:cNvPr>
          <p:cNvSpPr txBox="1"/>
          <p:nvPr/>
        </p:nvSpPr>
        <p:spPr>
          <a:xfrm>
            <a:off x="187181" y="4999409"/>
            <a:ext cx="4466048" cy="422405"/>
          </a:xfrm>
          <a:prstGeom prst="homePlate">
            <a:avLst>
              <a:gd name="adj" fmla="val 4092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If</a:t>
            </a:r>
            <a:r>
              <a:rPr kumimoji="0" lang="en-US" altLang="en-US" sz="1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  I were … t</a:t>
            </a:r>
            <a:r>
              <a:rPr kumimoji="0" lang="en-US" altLang="en-US" sz="18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o give advice</a:t>
            </a:r>
            <a:endParaRPr kumimoji="0" lang="en-GB" altLang="en-US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2B971BB7-1DA5-968E-D0DC-3939A42BE883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3076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7" y="384174"/>
            <a:ext cx="559035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6  How is the grammar used?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E000E4-69FB-4F4E-B9C2-068408056AF1}"/>
              </a:ext>
            </a:extLst>
          </p:cNvPr>
          <p:cNvGrpSpPr/>
          <p:nvPr/>
        </p:nvGrpSpPr>
        <p:grpSpPr>
          <a:xfrm>
            <a:off x="4636168" y="2154833"/>
            <a:ext cx="7186647" cy="3363651"/>
            <a:chOff x="2932936" y="570495"/>
            <a:chExt cx="8927432" cy="56969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E03928-5825-44A1-B8BF-3B590AC9B827}"/>
                </a:ext>
              </a:extLst>
            </p:cNvPr>
            <p:cNvSpPr/>
            <p:nvPr/>
          </p:nvSpPr>
          <p:spPr>
            <a:xfrm>
              <a:off x="2932936" y="570495"/>
              <a:ext cx="8927432" cy="56969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44AD0195-1EB5-4040-917B-757CE0F2D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18" y="570495"/>
              <a:ext cx="8647653" cy="511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1900"/>
                </a:lnSpc>
                <a:buFont typeface="Arial" panose="020B0604020202020204" pitchFamily="34" charset="0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tabLst>
                  <a:tab pos="2238375" algn="l"/>
                </a:tabLst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Beth: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I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would go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to the library if it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stayed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open till 	later.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Ryan: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What about somewhere at home?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Beth: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My brother plays his music too loudly.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Ryan: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I’m sure that if you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asked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your parents to talk to 	him, they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would do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it.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alt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Beth: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	I could try!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29">
            <a:extLst>
              <a:ext uri="{FF2B5EF4-FFF2-40B4-BE49-F238E27FC236}">
                <a16:creationId xmlns:a16="http://schemas.microsoft.com/office/drawing/2014/main" id="{121824EE-1256-4457-B5C9-606D6F72AD21}"/>
              </a:ext>
            </a:extLst>
          </p:cNvPr>
          <p:cNvSpPr txBox="1"/>
          <p:nvPr/>
        </p:nvSpPr>
        <p:spPr>
          <a:xfrm>
            <a:off x="170121" y="2076277"/>
            <a:ext cx="4466048" cy="699404"/>
          </a:xfrm>
          <a:prstGeom prst="homePlate">
            <a:avLst>
              <a:gd name="adj" fmla="val 409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prstClr val="white"/>
                </a:solidFill>
                <a:latin typeface="Kristen ITC" panose="03050502040202030202" pitchFamily="66" charset="0"/>
              </a:rPr>
              <a:t>would</a:t>
            </a:r>
            <a:r>
              <a:rPr lang="en-US" altLang="en-US" b="1" dirty="0">
                <a:solidFill>
                  <a:prstClr val="white"/>
                </a:solidFill>
                <a:latin typeface="Kristen ITC" panose="03050502040202030202" pitchFamily="66" charset="0"/>
              </a:rPr>
              <a:t> + the bare infinitive in the main clause to talk about the result</a:t>
            </a:r>
            <a:endParaRPr kumimoji="0" lang="en-GB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64DE0-7663-424B-AAD2-8296DDE4D187}"/>
              </a:ext>
            </a:extLst>
          </p:cNvPr>
          <p:cNvSpPr txBox="1"/>
          <p:nvPr/>
        </p:nvSpPr>
        <p:spPr>
          <a:xfrm>
            <a:off x="673208" y="1010592"/>
            <a:ext cx="8226348" cy="461665"/>
          </a:xfrm>
          <a:custGeom>
            <a:avLst/>
            <a:gdLst>
              <a:gd name="connsiteX0" fmla="*/ 0 w 8226348"/>
              <a:gd name="connsiteY0" fmla="*/ 0 h 461665"/>
              <a:gd name="connsiteX1" fmla="*/ 603266 w 8226348"/>
              <a:gd name="connsiteY1" fmla="*/ 0 h 461665"/>
              <a:gd name="connsiteX2" fmla="*/ 1288795 w 8226348"/>
              <a:gd name="connsiteY2" fmla="*/ 0 h 461665"/>
              <a:gd name="connsiteX3" fmla="*/ 1974324 w 8226348"/>
              <a:gd name="connsiteY3" fmla="*/ 0 h 461665"/>
              <a:gd name="connsiteX4" fmla="*/ 2413062 w 8226348"/>
              <a:gd name="connsiteY4" fmla="*/ 0 h 461665"/>
              <a:gd name="connsiteX5" fmla="*/ 3016328 w 8226348"/>
              <a:gd name="connsiteY5" fmla="*/ 0 h 461665"/>
              <a:gd name="connsiteX6" fmla="*/ 3537330 w 8226348"/>
              <a:gd name="connsiteY6" fmla="*/ 0 h 461665"/>
              <a:gd name="connsiteX7" fmla="*/ 3976068 w 8226348"/>
              <a:gd name="connsiteY7" fmla="*/ 0 h 461665"/>
              <a:gd name="connsiteX8" fmla="*/ 4579334 w 8226348"/>
              <a:gd name="connsiteY8" fmla="*/ 0 h 461665"/>
              <a:gd name="connsiteX9" fmla="*/ 5018072 w 8226348"/>
              <a:gd name="connsiteY9" fmla="*/ 0 h 461665"/>
              <a:gd name="connsiteX10" fmla="*/ 5539074 w 8226348"/>
              <a:gd name="connsiteY10" fmla="*/ 0 h 461665"/>
              <a:gd name="connsiteX11" fmla="*/ 6060076 w 8226348"/>
              <a:gd name="connsiteY11" fmla="*/ 0 h 461665"/>
              <a:gd name="connsiteX12" fmla="*/ 6498815 w 8226348"/>
              <a:gd name="connsiteY12" fmla="*/ 0 h 461665"/>
              <a:gd name="connsiteX13" fmla="*/ 7348871 w 8226348"/>
              <a:gd name="connsiteY13" fmla="*/ 0 h 461665"/>
              <a:gd name="connsiteX14" fmla="*/ 8226348 w 8226348"/>
              <a:gd name="connsiteY14" fmla="*/ 0 h 461665"/>
              <a:gd name="connsiteX15" fmla="*/ 8226348 w 8226348"/>
              <a:gd name="connsiteY15" fmla="*/ 461665 h 461665"/>
              <a:gd name="connsiteX16" fmla="*/ 7623082 w 8226348"/>
              <a:gd name="connsiteY16" fmla="*/ 461665 h 461665"/>
              <a:gd name="connsiteX17" fmla="*/ 7184344 w 8226348"/>
              <a:gd name="connsiteY17" fmla="*/ 461665 h 461665"/>
              <a:gd name="connsiteX18" fmla="*/ 6581078 w 8226348"/>
              <a:gd name="connsiteY18" fmla="*/ 461665 h 461665"/>
              <a:gd name="connsiteX19" fmla="*/ 6142340 w 8226348"/>
              <a:gd name="connsiteY19" fmla="*/ 461665 h 461665"/>
              <a:gd name="connsiteX20" fmla="*/ 5621338 w 8226348"/>
              <a:gd name="connsiteY20" fmla="*/ 461665 h 461665"/>
              <a:gd name="connsiteX21" fmla="*/ 4853545 w 8226348"/>
              <a:gd name="connsiteY21" fmla="*/ 461665 h 461665"/>
              <a:gd name="connsiteX22" fmla="*/ 4168016 w 8226348"/>
              <a:gd name="connsiteY22" fmla="*/ 461665 h 461665"/>
              <a:gd name="connsiteX23" fmla="*/ 3729278 w 8226348"/>
              <a:gd name="connsiteY23" fmla="*/ 461665 h 461665"/>
              <a:gd name="connsiteX24" fmla="*/ 3290539 w 8226348"/>
              <a:gd name="connsiteY24" fmla="*/ 461665 h 461665"/>
              <a:gd name="connsiteX25" fmla="*/ 2769537 w 8226348"/>
              <a:gd name="connsiteY25" fmla="*/ 461665 h 461665"/>
              <a:gd name="connsiteX26" fmla="*/ 2001745 w 8226348"/>
              <a:gd name="connsiteY26" fmla="*/ 461665 h 461665"/>
              <a:gd name="connsiteX27" fmla="*/ 1233952 w 8226348"/>
              <a:gd name="connsiteY27" fmla="*/ 461665 h 461665"/>
              <a:gd name="connsiteX28" fmla="*/ 0 w 8226348"/>
              <a:gd name="connsiteY28" fmla="*/ 461665 h 461665"/>
              <a:gd name="connsiteX29" fmla="*/ 0 w 8226348"/>
              <a:gd name="connsiteY29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26348" h="461665" extrusionOk="0">
                <a:moveTo>
                  <a:pt x="0" y="0"/>
                </a:moveTo>
                <a:cubicBezTo>
                  <a:pt x="123561" y="-17748"/>
                  <a:pt x="424792" y="27062"/>
                  <a:pt x="603266" y="0"/>
                </a:cubicBezTo>
                <a:cubicBezTo>
                  <a:pt x="781740" y="-27062"/>
                  <a:pt x="1051698" y="-19245"/>
                  <a:pt x="1288795" y="0"/>
                </a:cubicBezTo>
                <a:cubicBezTo>
                  <a:pt x="1525892" y="19245"/>
                  <a:pt x="1725944" y="3190"/>
                  <a:pt x="1974324" y="0"/>
                </a:cubicBezTo>
                <a:cubicBezTo>
                  <a:pt x="2222704" y="-3190"/>
                  <a:pt x="2205885" y="-6330"/>
                  <a:pt x="2413062" y="0"/>
                </a:cubicBezTo>
                <a:cubicBezTo>
                  <a:pt x="2620239" y="6330"/>
                  <a:pt x="2761600" y="18469"/>
                  <a:pt x="3016328" y="0"/>
                </a:cubicBezTo>
                <a:cubicBezTo>
                  <a:pt x="3271056" y="-18469"/>
                  <a:pt x="3344649" y="-19583"/>
                  <a:pt x="3537330" y="0"/>
                </a:cubicBezTo>
                <a:cubicBezTo>
                  <a:pt x="3730011" y="19583"/>
                  <a:pt x="3769514" y="-12385"/>
                  <a:pt x="3976068" y="0"/>
                </a:cubicBezTo>
                <a:cubicBezTo>
                  <a:pt x="4182622" y="12385"/>
                  <a:pt x="4393740" y="13470"/>
                  <a:pt x="4579334" y="0"/>
                </a:cubicBezTo>
                <a:cubicBezTo>
                  <a:pt x="4764928" y="-13470"/>
                  <a:pt x="4917331" y="21568"/>
                  <a:pt x="5018072" y="0"/>
                </a:cubicBezTo>
                <a:cubicBezTo>
                  <a:pt x="5118813" y="-21568"/>
                  <a:pt x="5379639" y="-19919"/>
                  <a:pt x="5539074" y="0"/>
                </a:cubicBezTo>
                <a:cubicBezTo>
                  <a:pt x="5698509" y="19919"/>
                  <a:pt x="5914536" y="-8829"/>
                  <a:pt x="6060076" y="0"/>
                </a:cubicBezTo>
                <a:cubicBezTo>
                  <a:pt x="6205616" y="8829"/>
                  <a:pt x="6352381" y="3278"/>
                  <a:pt x="6498815" y="0"/>
                </a:cubicBezTo>
                <a:cubicBezTo>
                  <a:pt x="6645249" y="-3278"/>
                  <a:pt x="7131498" y="5524"/>
                  <a:pt x="7348871" y="0"/>
                </a:cubicBezTo>
                <a:cubicBezTo>
                  <a:pt x="7566244" y="-5524"/>
                  <a:pt x="7838758" y="-36289"/>
                  <a:pt x="8226348" y="0"/>
                </a:cubicBezTo>
                <a:cubicBezTo>
                  <a:pt x="8226949" y="224717"/>
                  <a:pt x="8238392" y="298012"/>
                  <a:pt x="8226348" y="461665"/>
                </a:cubicBezTo>
                <a:cubicBezTo>
                  <a:pt x="8011552" y="458177"/>
                  <a:pt x="7790142" y="448312"/>
                  <a:pt x="7623082" y="461665"/>
                </a:cubicBezTo>
                <a:cubicBezTo>
                  <a:pt x="7456022" y="475018"/>
                  <a:pt x="7294676" y="482187"/>
                  <a:pt x="7184344" y="461665"/>
                </a:cubicBezTo>
                <a:cubicBezTo>
                  <a:pt x="7074012" y="441143"/>
                  <a:pt x="6730117" y="446571"/>
                  <a:pt x="6581078" y="461665"/>
                </a:cubicBezTo>
                <a:cubicBezTo>
                  <a:pt x="6432039" y="476759"/>
                  <a:pt x="6346872" y="468361"/>
                  <a:pt x="6142340" y="461665"/>
                </a:cubicBezTo>
                <a:cubicBezTo>
                  <a:pt x="5937808" y="454969"/>
                  <a:pt x="5801565" y="445359"/>
                  <a:pt x="5621338" y="461665"/>
                </a:cubicBezTo>
                <a:cubicBezTo>
                  <a:pt x="5441111" y="477971"/>
                  <a:pt x="5207246" y="448068"/>
                  <a:pt x="4853545" y="461665"/>
                </a:cubicBezTo>
                <a:cubicBezTo>
                  <a:pt x="4499844" y="475262"/>
                  <a:pt x="4343180" y="484295"/>
                  <a:pt x="4168016" y="461665"/>
                </a:cubicBezTo>
                <a:cubicBezTo>
                  <a:pt x="3992852" y="439035"/>
                  <a:pt x="3824605" y="481929"/>
                  <a:pt x="3729278" y="461665"/>
                </a:cubicBezTo>
                <a:cubicBezTo>
                  <a:pt x="3633951" y="441401"/>
                  <a:pt x="3502770" y="462177"/>
                  <a:pt x="3290539" y="461665"/>
                </a:cubicBezTo>
                <a:cubicBezTo>
                  <a:pt x="3078308" y="461153"/>
                  <a:pt x="2972671" y="446701"/>
                  <a:pt x="2769537" y="461665"/>
                </a:cubicBezTo>
                <a:cubicBezTo>
                  <a:pt x="2566403" y="476629"/>
                  <a:pt x="2308354" y="452968"/>
                  <a:pt x="2001745" y="461665"/>
                </a:cubicBezTo>
                <a:cubicBezTo>
                  <a:pt x="1695136" y="470362"/>
                  <a:pt x="1444533" y="489929"/>
                  <a:pt x="1233952" y="461665"/>
                </a:cubicBezTo>
                <a:cubicBezTo>
                  <a:pt x="1023371" y="433401"/>
                  <a:pt x="358284" y="462936"/>
                  <a:pt x="0" y="461665"/>
                </a:cubicBezTo>
                <a:cubicBezTo>
                  <a:pt x="-15777" y="251242"/>
                  <a:pt x="-5908" y="17690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643433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talk about imaginary actions or situations, we can use …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E238BAC7-2FB7-458A-9221-1804D40A6FF4}"/>
              </a:ext>
            </a:extLst>
          </p:cNvPr>
          <p:cNvSpPr txBox="1"/>
          <p:nvPr/>
        </p:nvSpPr>
        <p:spPr>
          <a:xfrm>
            <a:off x="170121" y="3931770"/>
            <a:ext cx="4466048" cy="699404"/>
          </a:xfrm>
          <a:prstGeom prst="homePlate">
            <a:avLst>
              <a:gd name="adj" fmla="val 40921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white"/>
                </a:solidFill>
                <a:latin typeface="Kristen ITC" panose="03050502040202030202" pitchFamily="66" charset="0"/>
              </a:rPr>
              <a:t>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he simple past in the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if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-clause to talk about the imaginary action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2B971BB7-1DA5-968E-D0DC-3939A42BE883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28225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7" y="384174"/>
            <a:ext cx="559035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6  How is the grammar used?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E000E4-69FB-4F4E-B9C2-068408056AF1}"/>
              </a:ext>
            </a:extLst>
          </p:cNvPr>
          <p:cNvGrpSpPr/>
          <p:nvPr/>
        </p:nvGrpSpPr>
        <p:grpSpPr>
          <a:xfrm>
            <a:off x="4636168" y="2154833"/>
            <a:ext cx="7186647" cy="2481336"/>
            <a:chOff x="2932936" y="570495"/>
            <a:chExt cx="8927432" cy="59686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E03928-5825-44A1-B8BF-3B590AC9B827}"/>
                </a:ext>
              </a:extLst>
            </p:cNvPr>
            <p:cNvSpPr/>
            <p:nvPr/>
          </p:nvSpPr>
          <p:spPr>
            <a:xfrm>
              <a:off x="2932936" y="570495"/>
              <a:ext cx="8927432" cy="59686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44AD0195-1EB5-4040-917B-757CE0F2D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18" y="570495"/>
              <a:ext cx="8647653" cy="366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1900"/>
                </a:lnSpc>
                <a:buFont typeface="Arial" panose="020B0604020202020204" pitchFamily="34" charset="0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tabLst>
                  <a:tab pos="2238375" algn="l"/>
                </a:tabLst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lvl="0">
                <a:lnSpc>
                  <a:spcPct val="150000"/>
                </a:lnSpc>
                <a:tabLst>
                  <a:tab pos="898525" algn="l"/>
                  <a:tab pos="2238375" algn="l"/>
                </a:tabLst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Ryan: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	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If I were </a:t>
              </a:r>
              <a:r>
                <a:rPr kumimoji="0" lang="en-US" altLang="en-US" sz="2000" b="1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you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, I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would give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myself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more time to 	study for an exam too.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If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you </a:t>
              </a:r>
              <a:r>
                <a:rPr kumimoji="0" lang="en-US" altLang="en-US" sz="2000" b="1" i="0" u="none" strike="noStrike" kern="1200" cap="none" spc="0" normalizeH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spent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more time                     	studying for an exam, 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you </a:t>
              </a:r>
              <a:r>
                <a:rPr lang="en-US" altLang="en-US" sz="2000" b="1" dirty="0">
                  <a:solidFill>
                    <a:srgbClr val="92D05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would feel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 less 	stressed before it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898525" algn="l"/>
                  <a:tab pos="2238375" algn="l"/>
                </a:tabLst>
                <a:defRPr/>
              </a:pPr>
              <a:r>
                <a:rPr lang="en-US" altLang="en-US" sz="2000" b="1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Beth:</a:t>
              </a:r>
              <a:r>
                <a:rPr lang="en-US" altLang="en-US" sz="2000" dirty="0">
                  <a:solidFill>
                    <a:prstClr val="black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	I guess you’re right …</a:t>
              </a:r>
              <a:r>
                <a:rPr kumimoji="0" lang="en-US" altLang="en-US" sz="2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Lato Medium"/>
                  <a:cs typeface="Calibri" panose="020F0502020204030204" pitchFamily="34" charset="0"/>
                </a:rPr>
                <a:t>         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Medium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29">
            <a:extLst>
              <a:ext uri="{FF2B5EF4-FFF2-40B4-BE49-F238E27FC236}">
                <a16:creationId xmlns:a16="http://schemas.microsoft.com/office/drawing/2014/main" id="{121824EE-1256-4457-B5C9-606D6F72AD21}"/>
              </a:ext>
            </a:extLst>
          </p:cNvPr>
          <p:cNvSpPr txBox="1"/>
          <p:nvPr/>
        </p:nvSpPr>
        <p:spPr>
          <a:xfrm>
            <a:off x="206920" y="3655167"/>
            <a:ext cx="4466048" cy="699404"/>
          </a:xfrm>
          <a:prstGeom prst="homePlate">
            <a:avLst>
              <a:gd name="adj" fmla="val 409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i="1" dirty="0">
                <a:solidFill>
                  <a:prstClr val="white"/>
                </a:solidFill>
                <a:latin typeface="Kristen ITC" panose="03050502040202030202" pitchFamily="66" charset="0"/>
              </a:rPr>
              <a:t>would</a:t>
            </a:r>
            <a:r>
              <a:rPr lang="en-US" altLang="en-US" b="1" dirty="0">
                <a:solidFill>
                  <a:prstClr val="white"/>
                </a:solidFill>
                <a:latin typeface="Kristen ITC" panose="03050502040202030202" pitchFamily="66" charset="0"/>
              </a:rPr>
              <a:t> + the bare infinitive in the main clause to talk about the result</a:t>
            </a:r>
            <a:endParaRPr kumimoji="0" lang="en-GB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64DE0-7663-424B-AAD2-8296DDE4D187}"/>
              </a:ext>
            </a:extLst>
          </p:cNvPr>
          <p:cNvSpPr txBox="1"/>
          <p:nvPr/>
        </p:nvSpPr>
        <p:spPr>
          <a:xfrm>
            <a:off x="673208" y="1010592"/>
            <a:ext cx="8579434" cy="461665"/>
          </a:xfrm>
          <a:custGeom>
            <a:avLst/>
            <a:gdLst>
              <a:gd name="connsiteX0" fmla="*/ 0 w 8579434"/>
              <a:gd name="connsiteY0" fmla="*/ 0 h 461665"/>
              <a:gd name="connsiteX1" fmla="*/ 574162 w 8579434"/>
              <a:gd name="connsiteY1" fmla="*/ 0 h 461665"/>
              <a:gd name="connsiteX2" fmla="*/ 1234119 w 8579434"/>
              <a:gd name="connsiteY2" fmla="*/ 0 h 461665"/>
              <a:gd name="connsiteX3" fmla="*/ 1894075 w 8579434"/>
              <a:gd name="connsiteY3" fmla="*/ 0 h 461665"/>
              <a:gd name="connsiteX4" fmla="*/ 2296648 w 8579434"/>
              <a:gd name="connsiteY4" fmla="*/ 0 h 461665"/>
              <a:gd name="connsiteX5" fmla="*/ 2870811 w 8579434"/>
              <a:gd name="connsiteY5" fmla="*/ 0 h 461665"/>
              <a:gd name="connsiteX6" fmla="*/ 3359178 w 8579434"/>
              <a:gd name="connsiteY6" fmla="*/ 0 h 461665"/>
              <a:gd name="connsiteX7" fmla="*/ 3761752 w 8579434"/>
              <a:gd name="connsiteY7" fmla="*/ 0 h 461665"/>
              <a:gd name="connsiteX8" fmla="*/ 4335914 w 8579434"/>
              <a:gd name="connsiteY8" fmla="*/ 0 h 461665"/>
              <a:gd name="connsiteX9" fmla="*/ 4738487 w 8579434"/>
              <a:gd name="connsiteY9" fmla="*/ 0 h 461665"/>
              <a:gd name="connsiteX10" fmla="*/ 5226855 w 8579434"/>
              <a:gd name="connsiteY10" fmla="*/ 0 h 461665"/>
              <a:gd name="connsiteX11" fmla="*/ 5715223 w 8579434"/>
              <a:gd name="connsiteY11" fmla="*/ 0 h 461665"/>
              <a:gd name="connsiteX12" fmla="*/ 6117796 w 8579434"/>
              <a:gd name="connsiteY12" fmla="*/ 0 h 461665"/>
              <a:gd name="connsiteX13" fmla="*/ 6949342 w 8579434"/>
              <a:gd name="connsiteY13" fmla="*/ 0 h 461665"/>
              <a:gd name="connsiteX14" fmla="*/ 7437709 w 8579434"/>
              <a:gd name="connsiteY14" fmla="*/ 0 h 461665"/>
              <a:gd name="connsiteX15" fmla="*/ 8011871 w 8579434"/>
              <a:gd name="connsiteY15" fmla="*/ 0 h 461665"/>
              <a:gd name="connsiteX16" fmla="*/ 8579434 w 8579434"/>
              <a:gd name="connsiteY16" fmla="*/ 0 h 461665"/>
              <a:gd name="connsiteX17" fmla="*/ 8579434 w 8579434"/>
              <a:gd name="connsiteY17" fmla="*/ 461665 h 461665"/>
              <a:gd name="connsiteX18" fmla="*/ 8005272 w 8579434"/>
              <a:gd name="connsiteY18" fmla="*/ 461665 h 461665"/>
              <a:gd name="connsiteX19" fmla="*/ 7602698 w 8579434"/>
              <a:gd name="connsiteY19" fmla="*/ 461665 h 461665"/>
              <a:gd name="connsiteX20" fmla="*/ 7114331 w 8579434"/>
              <a:gd name="connsiteY20" fmla="*/ 461665 h 461665"/>
              <a:gd name="connsiteX21" fmla="*/ 6368580 w 8579434"/>
              <a:gd name="connsiteY21" fmla="*/ 461665 h 461665"/>
              <a:gd name="connsiteX22" fmla="*/ 5708623 w 8579434"/>
              <a:gd name="connsiteY22" fmla="*/ 461665 h 461665"/>
              <a:gd name="connsiteX23" fmla="*/ 5306050 w 8579434"/>
              <a:gd name="connsiteY23" fmla="*/ 461665 h 461665"/>
              <a:gd name="connsiteX24" fmla="*/ 4903477 w 8579434"/>
              <a:gd name="connsiteY24" fmla="*/ 461665 h 461665"/>
              <a:gd name="connsiteX25" fmla="*/ 4415109 w 8579434"/>
              <a:gd name="connsiteY25" fmla="*/ 461665 h 461665"/>
              <a:gd name="connsiteX26" fmla="*/ 3669358 w 8579434"/>
              <a:gd name="connsiteY26" fmla="*/ 461665 h 461665"/>
              <a:gd name="connsiteX27" fmla="*/ 2923607 w 8579434"/>
              <a:gd name="connsiteY27" fmla="*/ 461665 h 461665"/>
              <a:gd name="connsiteX28" fmla="*/ 2092062 w 8579434"/>
              <a:gd name="connsiteY28" fmla="*/ 461665 h 461665"/>
              <a:gd name="connsiteX29" fmla="*/ 1432106 w 8579434"/>
              <a:gd name="connsiteY29" fmla="*/ 461665 h 461665"/>
              <a:gd name="connsiteX30" fmla="*/ 686355 w 8579434"/>
              <a:gd name="connsiteY30" fmla="*/ 461665 h 461665"/>
              <a:gd name="connsiteX31" fmla="*/ 0 w 8579434"/>
              <a:gd name="connsiteY31" fmla="*/ 461665 h 461665"/>
              <a:gd name="connsiteX32" fmla="*/ 0 w 8579434"/>
              <a:gd name="connsiteY3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579434" h="461665" extrusionOk="0">
                <a:moveTo>
                  <a:pt x="0" y="0"/>
                </a:moveTo>
                <a:cubicBezTo>
                  <a:pt x="116476" y="-16164"/>
                  <a:pt x="365381" y="762"/>
                  <a:pt x="574162" y="0"/>
                </a:cubicBezTo>
                <a:cubicBezTo>
                  <a:pt x="782943" y="-762"/>
                  <a:pt x="1062218" y="19039"/>
                  <a:pt x="1234119" y="0"/>
                </a:cubicBezTo>
                <a:cubicBezTo>
                  <a:pt x="1406020" y="-19039"/>
                  <a:pt x="1656857" y="20115"/>
                  <a:pt x="1894075" y="0"/>
                </a:cubicBezTo>
                <a:cubicBezTo>
                  <a:pt x="2131293" y="-20115"/>
                  <a:pt x="2131743" y="6410"/>
                  <a:pt x="2296648" y="0"/>
                </a:cubicBezTo>
                <a:cubicBezTo>
                  <a:pt x="2461553" y="-6410"/>
                  <a:pt x="2624387" y="-11756"/>
                  <a:pt x="2870811" y="0"/>
                </a:cubicBezTo>
                <a:cubicBezTo>
                  <a:pt x="3117235" y="11756"/>
                  <a:pt x="3201756" y="-7902"/>
                  <a:pt x="3359178" y="0"/>
                </a:cubicBezTo>
                <a:cubicBezTo>
                  <a:pt x="3516600" y="7902"/>
                  <a:pt x="3615074" y="-18308"/>
                  <a:pt x="3761752" y="0"/>
                </a:cubicBezTo>
                <a:cubicBezTo>
                  <a:pt x="3908430" y="18308"/>
                  <a:pt x="4124412" y="19141"/>
                  <a:pt x="4335914" y="0"/>
                </a:cubicBezTo>
                <a:cubicBezTo>
                  <a:pt x="4547416" y="-19141"/>
                  <a:pt x="4540498" y="-9193"/>
                  <a:pt x="4738487" y="0"/>
                </a:cubicBezTo>
                <a:cubicBezTo>
                  <a:pt x="4936476" y="9193"/>
                  <a:pt x="5128754" y="-12252"/>
                  <a:pt x="5226855" y="0"/>
                </a:cubicBezTo>
                <a:cubicBezTo>
                  <a:pt x="5324956" y="12252"/>
                  <a:pt x="5576895" y="-4592"/>
                  <a:pt x="5715223" y="0"/>
                </a:cubicBezTo>
                <a:cubicBezTo>
                  <a:pt x="5853551" y="4592"/>
                  <a:pt x="5945838" y="-16930"/>
                  <a:pt x="6117796" y="0"/>
                </a:cubicBezTo>
                <a:cubicBezTo>
                  <a:pt x="6289754" y="16930"/>
                  <a:pt x="6643190" y="21297"/>
                  <a:pt x="6949342" y="0"/>
                </a:cubicBezTo>
                <a:cubicBezTo>
                  <a:pt x="7255494" y="-21297"/>
                  <a:pt x="7331956" y="-22630"/>
                  <a:pt x="7437709" y="0"/>
                </a:cubicBezTo>
                <a:cubicBezTo>
                  <a:pt x="7543462" y="22630"/>
                  <a:pt x="7781703" y="21568"/>
                  <a:pt x="8011871" y="0"/>
                </a:cubicBezTo>
                <a:cubicBezTo>
                  <a:pt x="8242039" y="-21568"/>
                  <a:pt x="8310125" y="4030"/>
                  <a:pt x="8579434" y="0"/>
                </a:cubicBezTo>
                <a:cubicBezTo>
                  <a:pt x="8570934" y="229118"/>
                  <a:pt x="8587994" y="364732"/>
                  <a:pt x="8579434" y="461665"/>
                </a:cubicBezTo>
                <a:cubicBezTo>
                  <a:pt x="8295762" y="471556"/>
                  <a:pt x="8271630" y="477280"/>
                  <a:pt x="8005272" y="461665"/>
                </a:cubicBezTo>
                <a:cubicBezTo>
                  <a:pt x="7738914" y="446050"/>
                  <a:pt x="7708988" y="469099"/>
                  <a:pt x="7602698" y="461665"/>
                </a:cubicBezTo>
                <a:cubicBezTo>
                  <a:pt x="7496408" y="454231"/>
                  <a:pt x="7283366" y="443576"/>
                  <a:pt x="7114331" y="461665"/>
                </a:cubicBezTo>
                <a:cubicBezTo>
                  <a:pt x="6945296" y="479754"/>
                  <a:pt x="6649543" y="450037"/>
                  <a:pt x="6368580" y="461665"/>
                </a:cubicBezTo>
                <a:cubicBezTo>
                  <a:pt x="6087617" y="473293"/>
                  <a:pt x="5873627" y="485352"/>
                  <a:pt x="5708623" y="461665"/>
                </a:cubicBezTo>
                <a:cubicBezTo>
                  <a:pt x="5543619" y="437978"/>
                  <a:pt x="5432690" y="463152"/>
                  <a:pt x="5306050" y="461665"/>
                </a:cubicBezTo>
                <a:cubicBezTo>
                  <a:pt x="5179410" y="460178"/>
                  <a:pt x="5074991" y="461813"/>
                  <a:pt x="4903477" y="461665"/>
                </a:cubicBezTo>
                <a:cubicBezTo>
                  <a:pt x="4731963" y="461517"/>
                  <a:pt x="4618485" y="475197"/>
                  <a:pt x="4415109" y="461665"/>
                </a:cubicBezTo>
                <a:cubicBezTo>
                  <a:pt x="4211733" y="448133"/>
                  <a:pt x="4017240" y="498254"/>
                  <a:pt x="3669358" y="461665"/>
                </a:cubicBezTo>
                <a:cubicBezTo>
                  <a:pt x="3321476" y="425076"/>
                  <a:pt x="3292891" y="493877"/>
                  <a:pt x="2923607" y="461665"/>
                </a:cubicBezTo>
                <a:cubicBezTo>
                  <a:pt x="2554323" y="429453"/>
                  <a:pt x="2358504" y="440100"/>
                  <a:pt x="2092062" y="461665"/>
                </a:cubicBezTo>
                <a:cubicBezTo>
                  <a:pt x="1825621" y="483230"/>
                  <a:pt x="1635025" y="475668"/>
                  <a:pt x="1432106" y="461665"/>
                </a:cubicBezTo>
                <a:cubicBezTo>
                  <a:pt x="1229187" y="447662"/>
                  <a:pt x="906249" y="491954"/>
                  <a:pt x="686355" y="461665"/>
                </a:cubicBezTo>
                <a:cubicBezTo>
                  <a:pt x="466461" y="431376"/>
                  <a:pt x="337097" y="477709"/>
                  <a:pt x="0" y="461665"/>
                </a:cubicBezTo>
                <a:cubicBezTo>
                  <a:pt x="20160" y="336281"/>
                  <a:pt x="19984" y="11755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643433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talk about imaginary actions or situations, we can use …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E238BAC7-2FB7-458A-9221-1804D40A6FF4}"/>
              </a:ext>
            </a:extLst>
          </p:cNvPr>
          <p:cNvSpPr txBox="1"/>
          <p:nvPr/>
        </p:nvSpPr>
        <p:spPr>
          <a:xfrm>
            <a:off x="170120" y="2769568"/>
            <a:ext cx="4466048" cy="699404"/>
          </a:xfrm>
          <a:prstGeom prst="homePlate">
            <a:avLst>
              <a:gd name="adj" fmla="val 40921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prstClr val="white"/>
                </a:solidFill>
                <a:latin typeface="Kristen ITC" panose="03050502040202030202" pitchFamily="66" charset="0"/>
              </a:rPr>
              <a:t>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he simple past in the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if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-clause to talk about the imaginary action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2B971BB7-1DA5-968E-D0DC-3939A42BE883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29B1D9EE-139D-051B-D33B-D329E006AB8C}"/>
              </a:ext>
            </a:extLst>
          </p:cNvPr>
          <p:cNvSpPr txBox="1"/>
          <p:nvPr/>
        </p:nvSpPr>
        <p:spPr>
          <a:xfrm>
            <a:off x="156262" y="2215605"/>
            <a:ext cx="4466048" cy="422405"/>
          </a:xfrm>
          <a:prstGeom prst="homePlate">
            <a:avLst>
              <a:gd name="adj" fmla="val 4092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If</a:t>
            </a:r>
            <a:r>
              <a:rPr kumimoji="0" lang="en-US" altLang="en-US" sz="1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  I were … </a:t>
            </a:r>
            <a:r>
              <a:rPr kumimoji="0" lang="en-US" altLang="en-US" sz="18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Arial" pitchFamily="34" charset="0"/>
              </a:rPr>
              <a:t>to give advice</a:t>
            </a:r>
            <a:endParaRPr kumimoji="0" lang="en-GB" altLang="en-US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4E8F737D-2034-4426-B271-DB8F57700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2284" y="1090842"/>
            <a:ext cx="7361237" cy="2166937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Imaginary situations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Type 2 conditional sentences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Giving advice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is the grammar used?</a:t>
            </a:r>
          </a:p>
        </p:txBody>
      </p:sp>
      <p:pic>
        <p:nvPicPr>
          <p:cNvPr id="28" name="Graphic 27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A6AE7FC3-98BF-4089-A4A4-02A1508C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52435" y="991625"/>
            <a:ext cx="819150" cy="819150"/>
          </a:xfrm>
          <a:prstGeom prst="rect">
            <a:avLst/>
          </a:prstGeom>
        </p:spPr>
      </p:pic>
      <p:pic>
        <p:nvPicPr>
          <p:cNvPr id="29" name="Graphic 28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F37372C-35CE-422C-B796-064CFB2A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63521" y="1843038"/>
            <a:ext cx="819150" cy="819150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02B5B097-E884-417E-A084-7082CD6BF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52435" y="2694451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2A15393C-9374-47E3-B6F8-5C50C337A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52435" y="3545864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CAF417D-BDA8-4A29-A59E-8BB0A61A1749}"/>
              </a:ext>
            </a:extLst>
          </p:cNvPr>
          <p:cNvSpPr/>
          <p:nvPr/>
        </p:nvSpPr>
        <p:spPr>
          <a:xfrm flipV="1">
            <a:off x="0" y="2602132"/>
            <a:ext cx="3058510" cy="1182468"/>
          </a:xfrm>
          <a:prstGeom prst="round1Rect">
            <a:avLst>
              <a:gd name="adj" fmla="val 40814"/>
            </a:avLst>
          </a:pr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9CDA2-6481-418A-9478-F4DD73AECE6D}"/>
              </a:ext>
            </a:extLst>
          </p:cNvPr>
          <p:cNvSpPr txBox="1"/>
          <p:nvPr/>
        </p:nvSpPr>
        <p:spPr>
          <a:xfrm>
            <a:off x="223537" y="2808645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  <p:pic>
        <p:nvPicPr>
          <p:cNvPr id="11" name="Graphic 10" descr="Circle with left arrow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F74714E3-21A3-4F40-B307-F944B02A5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63521" y="4397277"/>
            <a:ext cx="819150" cy="819150"/>
          </a:xfrm>
          <a:prstGeom prst="rect">
            <a:avLst/>
          </a:prstGeom>
        </p:spPr>
      </p:pic>
      <p:pic>
        <p:nvPicPr>
          <p:cNvPr id="12" name="Graphic 11" descr="Circle with left arrow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786975E9-C3F2-4866-B499-BA8BBA153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63521" y="5248689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0DCFA649-94B9-45D2-96FD-62AFE1BC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8"/>
            <a:ext cx="10961897" cy="53753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Acknowledgments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GB" sz="1200" b="0" i="0" dirty="0" err="1">
                <a:effectLst/>
                <a:latin typeface="Calibri" panose="020F0502020204030204" pitchFamily="34" charset="0"/>
              </a:rPr>
              <a:t>miniwide</a:t>
            </a:r>
            <a:r>
              <a:rPr lang="en-GB" sz="1200" b="0" i="0" dirty="0">
                <a:effectLst/>
                <a:latin typeface="Calibri" panose="020F0502020204030204" pitchFamily="34" charset="0"/>
              </a:rPr>
              <a:t>. Shutterstock</a:t>
            </a:r>
          </a:p>
          <a:p>
            <a:r>
              <a:rPr lang="en-GB" sz="1200" b="0" i="0" dirty="0" err="1">
                <a:effectLst/>
                <a:latin typeface="Calibri" panose="020F0502020204030204" pitchFamily="34" charset="0"/>
              </a:rPr>
              <a:t>TijanaM</a:t>
            </a:r>
            <a:r>
              <a:rPr lang="en-GB" sz="1200" b="0" i="0" dirty="0">
                <a:effectLst/>
                <a:latin typeface="Calibri" panose="020F0502020204030204" pitchFamily="34" charset="0"/>
              </a:rPr>
              <a:t>. Shutterstock</a:t>
            </a:r>
          </a:p>
          <a:p>
            <a:endParaRPr kumimoji="0" lang="en-US" altLang="zh-H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4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328EC0-3F2B-4F62-997B-6F5C7193186D}"/>
              </a:ext>
            </a:extLst>
          </p:cNvPr>
          <p:cNvSpPr txBox="1">
            <a:spLocks/>
          </p:cNvSpPr>
          <p:nvPr/>
        </p:nvSpPr>
        <p:spPr bwMode="auto">
          <a:xfrm>
            <a:off x="3360820" y="1927708"/>
            <a:ext cx="5470360" cy="365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Aft>
                <a:spcPts val="1200"/>
              </a:spcAft>
            </a:pP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Helen is thinking.  </a:t>
            </a:r>
          </a:p>
          <a:p>
            <a:pPr algn="ctr" eaLnBrk="1" hangingPunct="1">
              <a:lnSpc>
                <a:spcPts val="4200"/>
              </a:lnSpc>
              <a:spcAft>
                <a:spcPts val="120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Century Gothic" panose="020B0502020202020204" pitchFamily="34" charset="0"/>
              </a:rPr>
              <a:t>Read the sentences and find out how we talk about imaginary situations.</a:t>
            </a:r>
            <a:endParaRPr lang="en-GB" altLang="en-US" sz="3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7651684C-766B-4038-84D2-4C59FF5591CF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367688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hlinkClick r:id="rId2" action="ppaction://hlinksldjump"/>
            <a:extLst>
              <a:ext uri="{FF2B5EF4-FFF2-40B4-BE49-F238E27FC236}">
                <a16:creationId xmlns:a16="http://schemas.microsoft.com/office/drawing/2014/main" id="{94C5312D-F3B7-4E08-8EE8-B491E3B65086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pic>
        <p:nvPicPr>
          <p:cNvPr id="39" name="Picture 2" descr="C:\Users\utangv2\Desktop\3A04.jpg">
            <a:extLst>
              <a:ext uri="{FF2B5EF4-FFF2-40B4-BE49-F238E27FC236}">
                <a16:creationId xmlns:a16="http://schemas.microsoft.com/office/drawing/2014/main" id="{E8C3F59D-731B-FE14-834A-CB76D9B2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507" y="4370720"/>
            <a:ext cx="18875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橢圓形圖說文字 18">
            <a:extLst>
              <a:ext uri="{FF2B5EF4-FFF2-40B4-BE49-F238E27FC236}">
                <a16:creationId xmlns:a16="http://schemas.microsoft.com/office/drawing/2014/main" id="{189C6657-B4CB-0C52-91AF-FA3BDE43DA28}"/>
              </a:ext>
            </a:extLst>
          </p:cNvPr>
          <p:cNvSpPr/>
          <p:nvPr/>
        </p:nvSpPr>
        <p:spPr>
          <a:xfrm>
            <a:off x="6810679" y="4499907"/>
            <a:ext cx="165100" cy="114300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42" name="橢圓形圖說文字 19">
            <a:extLst>
              <a:ext uri="{FF2B5EF4-FFF2-40B4-BE49-F238E27FC236}">
                <a16:creationId xmlns:a16="http://schemas.microsoft.com/office/drawing/2014/main" id="{A04933A4-F800-8B72-84ED-67ED2A81F71A}"/>
              </a:ext>
            </a:extLst>
          </p:cNvPr>
          <p:cNvSpPr/>
          <p:nvPr/>
        </p:nvSpPr>
        <p:spPr>
          <a:xfrm>
            <a:off x="7001179" y="4401482"/>
            <a:ext cx="203200" cy="142875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43" name="雲朵形 29">
            <a:extLst>
              <a:ext uri="{FF2B5EF4-FFF2-40B4-BE49-F238E27FC236}">
                <a16:creationId xmlns:a16="http://schemas.microsoft.com/office/drawing/2014/main" id="{379F6116-5413-72CB-6815-80EE1E36C998}"/>
              </a:ext>
            </a:extLst>
          </p:cNvPr>
          <p:cNvSpPr/>
          <p:nvPr/>
        </p:nvSpPr>
        <p:spPr>
          <a:xfrm>
            <a:off x="1304144" y="1363096"/>
            <a:ext cx="4281369" cy="1547745"/>
          </a:xfrm>
          <a:prstGeom prst="cloud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glow rad="228600">
              <a:srgbClr val="505759">
                <a:satMod val="175000"/>
                <a:alpha val="40000"/>
              </a:srgbClr>
            </a:glow>
          </a:effectLst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44" name="雲朵形 31">
            <a:extLst>
              <a:ext uri="{FF2B5EF4-FFF2-40B4-BE49-F238E27FC236}">
                <a16:creationId xmlns:a16="http://schemas.microsoft.com/office/drawing/2014/main" id="{B3EDA039-E36A-F7ED-B0FD-08EA3D14B1E7}"/>
              </a:ext>
            </a:extLst>
          </p:cNvPr>
          <p:cNvSpPr/>
          <p:nvPr/>
        </p:nvSpPr>
        <p:spPr>
          <a:xfrm>
            <a:off x="5789583" y="1003023"/>
            <a:ext cx="4942585" cy="1597921"/>
          </a:xfrm>
          <a:prstGeom prst="cloud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glow rad="228600">
              <a:srgbClr val="505759">
                <a:satMod val="175000"/>
                <a:alpha val="40000"/>
              </a:srgbClr>
            </a:glow>
          </a:effectLst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45" name="Shape 296">
            <a:extLst>
              <a:ext uri="{FF2B5EF4-FFF2-40B4-BE49-F238E27FC236}">
                <a16:creationId xmlns:a16="http://schemas.microsoft.com/office/drawing/2014/main" id="{B86D13D9-3318-F07F-F138-38211785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509" y="1259049"/>
            <a:ext cx="376122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zh-HK" sz="2400" dirty="0">
                <a:latin typeface="Century Gothic" panose="020B0502020202020204" pitchFamily="34" charset="0"/>
              </a:rPr>
              <a:t>If 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lived</a:t>
            </a:r>
            <a:r>
              <a:rPr lang="en-US" altLang="zh-HK" sz="2400" dirty="0">
                <a:latin typeface="Century Gothic" panose="020B0502020202020204" pitchFamily="34" charset="0"/>
              </a:rPr>
              <a:t> in Singapore, </a:t>
            </a:r>
            <a:br>
              <a:rPr lang="en-US" altLang="zh-HK" sz="2400" dirty="0">
                <a:latin typeface="Century Gothic" panose="020B0502020202020204" pitchFamily="34" charset="0"/>
              </a:rPr>
            </a:br>
            <a:r>
              <a:rPr lang="en-US" altLang="zh-HK" sz="2400" dirty="0">
                <a:latin typeface="Century Gothic" panose="020B0502020202020204" pitchFamily="34" charset="0"/>
              </a:rPr>
              <a:t>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would go </a:t>
            </a:r>
            <a:r>
              <a:rPr lang="en-US" altLang="zh-HK" sz="2400" dirty="0">
                <a:latin typeface="Century Gothic" panose="020B0502020202020204" pitchFamily="34" charset="0"/>
              </a:rPr>
              <a:t>to Universal Studios every weekend.</a:t>
            </a:r>
          </a:p>
        </p:txBody>
      </p:sp>
      <p:sp>
        <p:nvSpPr>
          <p:cNvPr id="46" name="雲朵形 33">
            <a:extLst>
              <a:ext uri="{FF2B5EF4-FFF2-40B4-BE49-F238E27FC236}">
                <a16:creationId xmlns:a16="http://schemas.microsoft.com/office/drawing/2014/main" id="{B62040AB-485D-A4EF-EB9F-4492F1D80680}"/>
              </a:ext>
            </a:extLst>
          </p:cNvPr>
          <p:cNvSpPr/>
          <p:nvPr/>
        </p:nvSpPr>
        <p:spPr>
          <a:xfrm>
            <a:off x="1102597" y="3193678"/>
            <a:ext cx="4424297" cy="1597921"/>
          </a:xfrm>
          <a:prstGeom prst="cloud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glow rad="228600">
              <a:srgbClr val="505759">
                <a:satMod val="175000"/>
                <a:alpha val="40000"/>
              </a:srgbClr>
            </a:glow>
          </a:effectLst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47" name="Shape 296">
            <a:extLst>
              <a:ext uri="{FF2B5EF4-FFF2-40B4-BE49-F238E27FC236}">
                <a16:creationId xmlns:a16="http://schemas.microsoft.com/office/drawing/2014/main" id="{228E6086-CEC0-D9C4-26DE-0957700AE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608" y="3468891"/>
            <a:ext cx="3881126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zh-HK" sz="2400" dirty="0">
                <a:latin typeface="Century Gothic" panose="020B0502020202020204" pitchFamily="34" charset="0"/>
              </a:rPr>
              <a:t>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would extend </a:t>
            </a:r>
            <a:r>
              <a:rPr lang="en-US" altLang="zh-HK" sz="2400" dirty="0">
                <a:latin typeface="Century Gothic" panose="020B0502020202020204" pitchFamily="34" charset="0"/>
              </a:rPr>
              <a:t>the summer holiday if 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were</a:t>
            </a:r>
            <a:r>
              <a:rPr lang="en-US" altLang="zh-HK" sz="2400" dirty="0">
                <a:latin typeface="Century Gothic" panose="020B0502020202020204" pitchFamily="34" charset="0"/>
              </a:rPr>
              <a:t> the headmaster.</a:t>
            </a:r>
          </a:p>
        </p:txBody>
      </p:sp>
      <p:sp>
        <p:nvSpPr>
          <p:cNvPr id="48" name="橢圓形圖說文字 35">
            <a:extLst>
              <a:ext uri="{FF2B5EF4-FFF2-40B4-BE49-F238E27FC236}">
                <a16:creationId xmlns:a16="http://schemas.microsoft.com/office/drawing/2014/main" id="{00A6E76E-65F9-4D25-6B13-F201EFDC271E}"/>
              </a:ext>
            </a:extLst>
          </p:cNvPr>
          <p:cNvSpPr/>
          <p:nvPr/>
        </p:nvSpPr>
        <p:spPr>
          <a:xfrm>
            <a:off x="6663041" y="4580869"/>
            <a:ext cx="119063" cy="93663"/>
          </a:xfrm>
          <a:prstGeom prst="wedgeEllipseCallout">
            <a:avLst>
              <a:gd name="adj1" fmla="val -19235"/>
              <a:gd name="adj2" fmla="val 2573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49" name="雲朵形 36">
            <a:extLst>
              <a:ext uri="{FF2B5EF4-FFF2-40B4-BE49-F238E27FC236}">
                <a16:creationId xmlns:a16="http://schemas.microsoft.com/office/drawing/2014/main" id="{4E2A50F5-245B-C86A-265A-E99C7B2EDC1C}"/>
              </a:ext>
            </a:extLst>
          </p:cNvPr>
          <p:cNvSpPr/>
          <p:nvPr/>
        </p:nvSpPr>
        <p:spPr>
          <a:xfrm>
            <a:off x="6960871" y="2937434"/>
            <a:ext cx="4134220" cy="1528729"/>
          </a:xfrm>
          <a:prstGeom prst="cloud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glow rad="228600">
              <a:srgbClr val="505759">
                <a:satMod val="175000"/>
                <a:alpha val="40000"/>
              </a:srgbClr>
            </a:glow>
          </a:effectLst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0" name="Shape 296">
            <a:extLst>
              <a:ext uri="{FF2B5EF4-FFF2-40B4-BE49-F238E27FC236}">
                <a16:creationId xmlns:a16="http://schemas.microsoft.com/office/drawing/2014/main" id="{C735199F-3C3C-E11C-0D6B-32B419697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91" y="3188376"/>
            <a:ext cx="3348414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zh-HK" sz="2400" dirty="0">
                <a:latin typeface="Century Gothic" panose="020B0502020202020204" pitchFamily="34" charset="0"/>
              </a:rPr>
              <a:t>If 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had</a:t>
            </a:r>
            <a:r>
              <a:rPr lang="en-US" altLang="zh-HK" sz="2400" dirty="0">
                <a:latin typeface="Century Gothic" panose="020B0502020202020204" pitchFamily="34" charset="0"/>
              </a:rPr>
              <a:t> an elder sister, 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would share </a:t>
            </a:r>
            <a:r>
              <a:rPr lang="en-US" altLang="zh-HK" sz="2400" dirty="0">
                <a:latin typeface="Century Gothic" panose="020B0502020202020204" pitchFamily="34" charset="0"/>
              </a:rPr>
              <a:t>my clothes with her.</a:t>
            </a:r>
          </a:p>
        </p:txBody>
      </p:sp>
      <p:sp>
        <p:nvSpPr>
          <p:cNvPr id="51" name="橢圓形圖說文字 38">
            <a:extLst>
              <a:ext uri="{FF2B5EF4-FFF2-40B4-BE49-F238E27FC236}">
                <a16:creationId xmlns:a16="http://schemas.microsoft.com/office/drawing/2014/main" id="{06E7EB52-7AE4-A613-6CF8-8C24A76165AE}"/>
              </a:ext>
            </a:extLst>
          </p:cNvPr>
          <p:cNvSpPr/>
          <p:nvPr/>
        </p:nvSpPr>
        <p:spPr>
          <a:xfrm>
            <a:off x="5257019" y="2614945"/>
            <a:ext cx="203200" cy="142875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2" name="橢圓形圖說文字 39">
            <a:extLst>
              <a:ext uri="{FF2B5EF4-FFF2-40B4-BE49-F238E27FC236}">
                <a16:creationId xmlns:a16="http://schemas.microsoft.com/office/drawing/2014/main" id="{A8FFD36B-2909-74BF-5910-4137CC855C8E}"/>
              </a:ext>
            </a:extLst>
          </p:cNvPr>
          <p:cNvSpPr/>
          <p:nvPr/>
        </p:nvSpPr>
        <p:spPr>
          <a:xfrm>
            <a:off x="5447519" y="2743533"/>
            <a:ext cx="165100" cy="114300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3" name="橢圓形圖說文字 40">
            <a:extLst>
              <a:ext uri="{FF2B5EF4-FFF2-40B4-BE49-F238E27FC236}">
                <a16:creationId xmlns:a16="http://schemas.microsoft.com/office/drawing/2014/main" id="{ADA12B61-A7A0-841E-E32B-1BC3E17585EC}"/>
              </a:ext>
            </a:extLst>
          </p:cNvPr>
          <p:cNvSpPr/>
          <p:nvPr/>
        </p:nvSpPr>
        <p:spPr>
          <a:xfrm>
            <a:off x="5526894" y="2907045"/>
            <a:ext cx="119063" cy="93663"/>
          </a:xfrm>
          <a:prstGeom prst="wedgeEllipseCallout">
            <a:avLst>
              <a:gd name="adj1" fmla="val -19235"/>
              <a:gd name="adj2" fmla="val 2573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4" name="橢圓形圖說文字 41">
            <a:extLst>
              <a:ext uri="{FF2B5EF4-FFF2-40B4-BE49-F238E27FC236}">
                <a16:creationId xmlns:a16="http://schemas.microsoft.com/office/drawing/2014/main" id="{5900E87F-F1D8-BCA9-5B17-061CFF58D461}"/>
              </a:ext>
            </a:extLst>
          </p:cNvPr>
          <p:cNvSpPr/>
          <p:nvPr/>
        </p:nvSpPr>
        <p:spPr>
          <a:xfrm>
            <a:off x="5001984" y="4510202"/>
            <a:ext cx="203200" cy="142875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5" name="橢圓形圖說文字 42">
            <a:extLst>
              <a:ext uri="{FF2B5EF4-FFF2-40B4-BE49-F238E27FC236}">
                <a16:creationId xmlns:a16="http://schemas.microsoft.com/office/drawing/2014/main" id="{7945EF91-A4FB-7DF9-BBB3-AA0725B73E3F}"/>
              </a:ext>
            </a:extLst>
          </p:cNvPr>
          <p:cNvSpPr/>
          <p:nvPr/>
        </p:nvSpPr>
        <p:spPr>
          <a:xfrm>
            <a:off x="5211534" y="4589577"/>
            <a:ext cx="166688" cy="114300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6" name="橢圓形圖說文字 43">
            <a:extLst>
              <a:ext uri="{FF2B5EF4-FFF2-40B4-BE49-F238E27FC236}">
                <a16:creationId xmlns:a16="http://schemas.microsoft.com/office/drawing/2014/main" id="{0EA57F12-3F79-19FD-82D5-CA4848C5E2ED}"/>
              </a:ext>
            </a:extLst>
          </p:cNvPr>
          <p:cNvSpPr/>
          <p:nvPr/>
        </p:nvSpPr>
        <p:spPr>
          <a:xfrm>
            <a:off x="5414734" y="4680065"/>
            <a:ext cx="119063" cy="93662"/>
          </a:xfrm>
          <a:prstGeom prst="wedgeEllipseCallout">
            <a:avLst>
              <a:gd name="adj1" fmla="val -19235"/>
              <a:gd name="adj2" fmla="val 2573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7" name="橢圓形圖說文字 44">
            <a:extLst>
              <a:ext uri="{FF2B5EF4-FFF2-40B4-BE49-F238E27FC236}">
                <a16:creationId xmlns:a16="http://schemas.microsoft.com/office/drawing/2014/main" id="{E2EB3826-ED19-9DF3-2385-CF91CD23FC92}"/>
              </a:ext>
            </a:extLst>
          </p:cNvPr>
          <p:cNvSpPr/>
          <p:nvPr/>
        </p:nvSpPr>
        <p:spPr>
          <a:xfrm>
            <a:off x="6300007" y="2743533"/>
            <a:ext cx="165100" cy="114300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8" name="橢圓形圖說文字 45">
            <a:extLst>
              <a:ext uri="{FF2B5EF4-FFF2-40B4-BE49-F238E27FC236}">
                <a16:creationId xmlns:a16="http://schemas.microsoft.com/office/drawing/2014/main" id="{98542EC9-0A86-FABD-9369-9A26FDA05E5F}"/>
              </a:ext>
            </a:extLst>
          </p:cNvPr>
          <p:cNvSpPr/>
          <p:nvPr/>
        </p:nvSpPr>
        <p:spPr>
          <a:xfrm>
            <a:off x="6490507" y="2645108"/>
            <a:ext cx="203200" cy="142875"/>
          </a:xfrm>
          <a:prstGeom prst="wedgeEllipseCallout">
            <a:avLst>
              <a:gd name="adj1" fmla="val 6360"/>
              <a:gd name="adj2" fmla="val -1491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59" name="橢圓形圖說文字 46">
            <a:extLst>
              <a:ext uri="{FF2B5EF4-FFF2-40B4-BE49-F238E27FC236}">
                <a16:creationId xmlns:a16="http://schemas.microsoft.com/office/drawing/2014/main" id="{921F8CDD-2C88-BEEA-60BF-D15781CC190C}"/>
              </a:ext>
            </a:extLst>
          </p:cNvPr>
          <p:cNvSpPr/>
          <p:nvPr/>
        </p:nvSpPr>
        <p:spPr>
          <a:xfrm>
            <a:off x="6152369" y="2824495"/>
            <a:ext cx="119063" cy="93663"/>
          </a:xfrm>
          <a:prstGeom prst="wedgeEllipseCallout">
            <a:avLst>
              <a:gd name="adj1" fmla="val -19235"/>
              <a:gd name="adj2" fmla="val 25739"/>
            </a:avLst>
          </a:prstGeom>
          <a:solidFill>
            <a:srgbClr val="000000">
              <a:lumMod val="50000"/>
              <a:lumOff val="5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HK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60" name="Shape 296">
            <a:extLst>
              <a:ext uri="{FF2B5EF4-FFF2-40B4-BE49-F238E27FC236}">
                <a16:creationId xmlns:a16="http://schemas.microsoft.com/office/drawing/2014/main" id="{20FD3F70-26D2-E753-34E7-C7F3B756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908" y="1638633"/>
            <a:ext cx="3766149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altLang="zh-HK" sz="2400" dirty="0">
                <a:latin typeface="Century Gothic" panose="020B0502020202020204" pitchFamily="34" charset="0"/>
              </a:rPr>
              <a:t>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would buy </a:t>
            </a:r>
            <a:r>
              <a:rPr lang="en-US" altLang="zh-HK" sz="2400" dirty="0">
                <a:latin typeface="Century Gothic" panose="020B0502020202020204" pitchFamily="34" charset="0"/>
              </a:rPr>
              <a:t>a big house for my parents if 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won</a:t>
            </a:r>
            <a:r>
              <a:rPr lang="en-US" altLang="zh-HK" sz="2400" dirty="0">
                <a:latin typeface="Century Gothic" panose="020B0502020202020204" pitchFamily="34" charset="0"/>
              </a:rPr>
              <a:t> the lottery.</a:t>
            </a:r>
          </a:p>
        </p:txBody>
      </p:sp>
    </p:spTree>
    <p:extLst>
      <p:ext uri="{BB962C8B-B14F-4D97-AF65-F5344CB8AC3E}">
        <p14:creationId xmlns:p14="http://schemas.microsoft.com/office/powerpoint/2010/main" val="190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0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13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we talk about imaginary situations, we can use </a:t>
            </a:r>
            <a:b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altLang="zh-HK" sz="3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Type 2 conditional sentences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We use them to talk about possible results of imaginary actions or situations. 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Imaginary situations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56284-16B3-4C2F-83AD-8D4990114055}"/>
              </a:ext>
            </a:extLst>
          </p:cNvPr>
          <p:cNvSpPr txBox="1"/>
          <p:nvPr/>
        </p:nvSpPr>
        <p:spPr>
          <a:xfrm>
            <a:off x="2307309" y="3269668"/>
            <a:ext cx="92384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endParaRPr lang="en-US" alt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If I had brothers and sisters, I would feel less lonely.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Shape 345">
            <a:extLst>
              <a:ext uri="{FF2B5EF4-FFF2-40B4-BE49-F238E27FC236}">
                <a16:creationId xmlns:a16="http://schemas.microsoft.com/office/drawing/2014/main" id="{B030A874-3176-278A-F093-37AB0962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135" y="3346534"/>
            <a:ext cx="1629771" cy="3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zh-HK" sz="2400" i="1" dirty="0">
                <a:latin typeface="+mn-lt"/>
              </a:rPr>
              <a:t>if</a:t>
            </a:r>
            <a:r>
              <a:rPr lang="en-US" altLang="zh-HK" sz="2400" dirty="0">
                <a:latin typeface="+mn-lt"/>
              </a:rPr>
              <a:t>-clause</a:t>
            </a:r>
          </a:p>
        </p:txBody>
      </p:sp>
      <p:sp>
        <p:nvSpPr>
          <p:cNvPr id="7" name="Shape 347">
            <a:extLst>
              <a:ext uri="{FF2B5EF4-FFF2-40B4-BE49-F238E27FC236}">
                <a16:creationId xmlns:a16="http://schemas.microsoft.com/office/drawing/2014/main" id="{08A9A8EF-4B1E-0712-70A6-9C9C20B6F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045" y="3346534"/>
            <a:ext cx="1500055" cy="3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zh-HK" sz="2400" dirty="0">
                <a:latin typeface="+mn-lt"/>
              </a:rPr>
              <a:t>main clause</a:t>
            </a:r>
          </a:p>
        </p:txBody>
      </p:sp>
      <p:sp>
        <p:nvSpPr>
          <p:cNvPr id="10" name="Shape 344">
            <a:extLst>
              <a:ext uri="{FF2B5EF4-FFF2-40B4-BE49-F238E27FC236}">
                <a16:creationId xmlns:a16="http://schemas.microsoft.com/office/drawing/2014/main" id="{0C8DD2C2-E8B8-4F3D-EFBC-A8532C703567}"/>
              </a:ext>
            </a:extLst>
          </p:cNvPr>
          <p:cNvSpPr/>
          <p:nvPr/>
        </p:nvSpPr>
        <p:spPr>
          <a:xfrm rot="5400000">
            <a:off x="4287233" y="2023598"/>
            <a:ext cx="137828" cy="3817695"/>
          </a:xfrm>
          <a:prstGeom prst="leftBracket">
            <a:avLst>
              <a:gd name="adj" fmla="val 96"/>
            </a:avLst>
          </a:prstGeom>
          <a:noFill/>
          <a:ln w="38100" cap="flat" cmpd="sng">
            <a:solidFill>
              <a:srgbClr val="007FA3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Shape 346">
            <a:extLst>
              <a:ext uri="{FF2B5EF4-FFF2-40B4-BE49-F238E27FC236}">
                <a16:creationId xmlns:a16="http://schemas.microsoft.com/office/drawing/2014/main" id="{7F3FFD65-618A-5649-DA7D-8D6099DF5EB1}"/>
              </a:ext>
            </a:extLst>
          </p:cNvPr>
          <p:cNvSpPr/>
          <p:nvPr/>
        </p:nvSpPr>
        <p:spPr>
          <a:xfrm rot="5400000">
            <a:off x="7991989" y="2335715"/>
            <a:ext cx="115948" cy="3171581"/>
          </a:xfrm>
          <a:prstGeom prst="leftBracket">
            <a:avLst>
              <a:gd name="adj" fmla="val 124"/>
            </a:avLst>
          </a:prstGeom>
          <a:noFill/>
          <a:ln w="38100" cap="flat" cmpd="sng">
            <a:solidFill>
              <a:srgbClr val="007FA3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6CC515-3AA4-7B40-A7E8-F6BE26C92E5B}"/>
              </a:ext>
            </a:extLst>
          </p:cNvPr>
          <p:cNvGrpSpPr/>
          <p:nvPr/>
        </p:nvGrpSpPr>
        <p:grpSpPr>
          <a:xfrm>
            <a:off x="7861144" y="2599790"/>
            <a:ext cx="4172001" cy="709812"/>
            <a:chOff x="7861144" y="2471454"/>
            <a:chExt cx="4172001" cy="709812"/>
          </a:xfrm>
        </p:grpSpPr>
        <p:sp>
          <p:nvSpPr>
            <p:cNvPr id="35" name="手繪多邊形 23">
              <a:extLst>
                <a:ext uri="{FF2B5EF4-FFF2-40B4-BE49-F238E27FC236}">
                  <a16:creationId xmlns:a16="http://schemas.microsoft.com/office/drawing/2014/main" id="{8F4CDE74-F740-31BF-3A6B-A82A898BEB3E}"/>
                </a:ext>
              </a:extLst>
            </p:cNvPr>
            <p:cNvSpPr/>
            <p:nvPr/>
          </p:nvSpPr>
          <p:spPr bwMode="auto">
            <a:xfrm rot="20380451">
              <a:off x="7861144" y="2870889"/>
              <a:ext cx="479936" cy="234317"/>
            </a:xfrm>
            <a:custGeom>
              <a:avLst/>
              <a:gdLst>
                <a:gd name="connsiteX0" fmla="*/ 593387 w 593387"/>
                <a:gd name="connsiteY0" fmla="*/ 45210 h 161942"/>
                <a:gd name="connsiteX1" fmla="*/ 262647 w 593387"/>
                <a:gd name="connsiteY1" fmla="*/ 6299 h 161942"/>
                <a:gd name="connsiteX2" fmla="*/ 0 w 593387"/>
                <a:gd name="connsiteY2" fmla="*/ 161942 h 16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161942">
                  <a:moveTo>
                    <a:pt x="593387" y="45210"/>
                  </a:moveTo>
                  <a:cubicBezTo>
                    <a:pt x="477466" y="16027"/>
                    <a:pt x="361545" y="-13156"/>
                    <a:pt x="262647" y="6299"/>
                  </a:cubicBezTo>
                  <a:cubicBezTo>
                    <a:pt x="163749" y="25754"/>
                    <a:pt x="81874" y="93848"/>
                    <a:pt x="0" y="161942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AC2DF66-4292-215D-CF41-13EAD0F4657A}"/>
                </a:ext>
              </a:extLst>
            </p:cNvPr>
            <p:cNvSpPr/>
            <p:nvPr/>
          </p:nvSpPr>
          <p:spPr>
            <a:xfrm>
              <a:off x="8303484" y="2471454"/>
              <a:ext cx="3729661" cy="70981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We use the main clause to talk about the </a:t>
              </a:r>
              <a:r>
                <a:rPr lang="en-US" altLang="zh-HK" sz="2000" dirty="0">
                  <a:solidFill>
                    <a:srgbClr val="92D050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result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. </a:t>
              </a:r>
              <a:endParaRPr lang="en-US" altLang="zh-HK" sz="2000" i="1" dirty="0">
                <a:solidFill>
                  <a:schemeClr val="tx1"/>
                </a:solidFill>
                <a:latin typeface="Kristen ITC" panose="03050502040202030202" pitchFamily="66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6E3DFE8-121E-5D47-A38B-610910818E88}"/>
              </a:ext>
            </a:extLst>
          </p:cNvPr>
          <p:cNvSpPr txBox="1"/>
          <p:nvPr/>
        </p:nvSpPr>
        <p:spPr>
          <a:xfrm>
            <a:off x="3191542" y="5090389"/>
            <a:ext cx="6502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Kristen ITC" panose="03050502040202030202" pitchFamily="66" charset="0"/>
              </a:rPr>
              <a:t>Which clause do we use to talk about:</a:t>
            </a:r>
          </a:p>
          <a:p>
            <a:pPr marL="1077913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Kristen ITC" panose="03050502040202030202" pitchFamily="66" charset="0"/>
              </a:rPr>
              <a:t>the imaginary action / situation?</a:t>
            </a:r>
          </a:p>
          <a:p>
            <a:pPr marL="1077913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Kristen ITC" panose="03050502040202030202" pitchFamily="66" charset="0"/>
              </a:rPr>
              <a:t>the result?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8D151-6DA3-DE32-F39F-D622A6BC08AC}"/>
              </a:ext>
            </a:extLst>
          </p:cNvPr>
          <p:cNvGrpSpPr/>
          <p:nvPr/>
        </p:nvGrpSpPr>
        <p:grpSpPr>
          <a:xfrm>
            <a:off x="175393" y="2577911"/>
            <a:ext cx="3884140" cy="1076945"/>
            <a:chOff x="66756" y="2449575"/>
            <a:chExt cx="3884140" cy="107694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B0B0410-1E46-DEE3-B6BA-611276C1B926}"/>
                </a:ext>
              </a:extLst>
            </p:cNvPr>
            <p:cNvSpPr/>
            <p:nvPr/>
          </p:nvSpPr>
          <p:spPr>
            <a:xfrm>
              <a:off x="66756" y="2449575"/>
              <a:ext cx="3448393" cy="107694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38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We use the </a:t>
              </a:r>
              <a:r>
                <a:rPr lang="en-US" altLang="zh-HK" sz="2000" i="1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if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-clause to talk about the </a:t>
              </a:r>
              <a:r>
                <a:rPr lang="en-US" altLang="zh-HK" sz="2000" dirty="0">
                  <a:solidFill>
                    <a:srgbClr val="D7801C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imaginary action / situation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.</a:t>
              </a:r>
              <a:endParaRPr lang="en-US" altLang="zh-HK" sz="2000" i="1" dirty="0">
                <a:solidFill>
                  <a:schemeClr val="tx1"/>
                </a:solidFill>
                <a:latin typeface="Kristen ITC" panose="03050502040202030202" pitchFamily="66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4" name="手繪多邊形 23">
              <a:extLst>
                <a:ext uri="{FF2B5EF4-FFF2-40B4-BE49-F238E27FC236}">
                  <a16:creationId xmlns:a16="http://schemas.microsoft.com/office/drawing/2014/main" id="{9112E342-5715-F8F0-F3D7-C6A8F5A49E34}"/>
                </a:ext>
              </a:extLst>
            </p:cNvPr>
            <p:cNvSpPr/>
            <p:nvPr/>
          </p:nvSpPr>
          <p:spPr bwMode="auto">
            <a:xfrm rot="1219549" flipH="1">
              <a:off x="3470960" y="2825196"/>
              <a:ext cx="479936" cy="234317"/>
            </a:xfrm>
            <a:custGeom>
              <a:avLst/>
              <a:gdLst>
                <a:gd name="connsiteX0" fmla="*/ 593387 w 593387"/>
                <a:gd name="connsiteY0" fmla="*/ 45210 h 161942"/>
                <a:gd name="connsiteX1" fmla="*/ 262647 w 593387"/>
                <a:gd name="connsiteY1" fmla="*/ 6299 h 161942"/>
                <a:gd name="connsiteX2" fmla="*/ 0 w 593387"/>
                <a:gd name="connsiteY2" fmla="*/ 161942 h 16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161942">
                  <a:moveTo>
                    <a:pt x="593387" y="45210"/>
                  </a:moveTo>
                  <a:cubicBezTo>
                    <a:pt x="477466" y="16027"/>
                    <a:pt x="361545" y="-13156"/>
                    <a:pt x="262647" y="6299"/>
                  </a:cubicBezTo>
                  <a:cubicBezTo>
                    <a:pt x="163749" y="25754"/>
                    <a:pt x="81874" y="93848"/>
                    <a:pt x="0" y="161942"/>
                  </a:cubicBezTo>
                </a:path>
              </a:pathLst>
            </a:custGeom>
            <a:noFill/>
            <a:ln w="76200">
              <a:solidFill>
                <a:srgbClr val="F38F2F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3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9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form Type 2 conditional sentences this way: </a:t>
            </a: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Type 2 conditional sentences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6C29C-984B-E352-A752-28727050F8B5}"/>
              </a:ext>
            </a:extLst>
          </p:cNvPr>
          <p:cNvSpPr txBox="1"/>
          <p:nvPr/>
        </p:nvSpPr>
        <p:spPr>
          <a:xfrm>
            <a:off x="2307309" y="2362734"/>
            <a:ext cx="92384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endParaRPr lang="en-US" alt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If I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had</a:t>
            </a: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 brothers and sisters, I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would feel </a:t>
            </a: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less lonely.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Shape 345">
            <a:extLst>
              <a:ext uri="{FF2B5EF4-FFF2-40B4-BE49-F238E27FC236}">
                <a16:creationId xmlns:a16="http://schemas.microsoft.com/office/drawing/2014/main" id="{D0F9A630-461D-E374-0B4C-C0C7F62C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135" y="2439600"/>
            <a:ext cx="1629771" cy="3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zh-HK" sz="2400" i="1" dirty="0">
                <a:latin typeface="+mn-lt"/>
              </a:rPr>
              <a:t>if</a:t>
            </a:r>
            <a:r>
              <a:rPr lang="en-US" altLang="zh-HK" sz="2400" dirty="0">
                <a:latin typeface="+mn-lt"/>
              </a:rPr>
              <a:t>-clause</a:t>
            </a:r>
          </a:p>
        </p:txBody>
      </p:sp>
      <p:sp>
        <p:nvSpPr>
          <p:cNvPr id="10" name="Shape 347">
            <a:extLst>
              <a:ext uri="{FF2B5EF4-FFF2-40B4-BE49-F238E27FC236}">
                <a16:creationId xmlns:a16="http://schemas.microsoft.com/office/drawing/2014/main" id="{68B7D427-C0F5-E818-72A7-E56CCCB2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045" y="2439600"/>
            <a:ext cx="1500055" cy="3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zh-HK" sz="2400" dirty="0">
                <a:latin typeface="+mn-lt"/>
              </a:rPr>
              <a:t>main clause</a:t>
            </a:r>
          </a:p>
        </p:txBody>
      </p:sp>
      <p:sp>
        <p:nvSpPr>
          <p:cNvPr id="11" name="Shape 344">
            <a:extLst>
              <a:ext uri="{FF2B5EF4-FFF2-40B4-BE49-F238E27FC236}">
                <a16:creationId xmlns:a16="http://schemas.microsoft.com/office/drawing/2014/main" id="{0C3A88CC-BBF1-AEB7-F48B-0586BDF4DD6B}"/>
              </a:ext>
            </a:extLst>
          </p:cNvPr>
          <p:cNvSpPr/>
          <p:nvPr/>
        </p:nvSpPr>
        <p:spPr>
          <a:xfrm rot="5400000">
            <a:off x="4287233" y="1116664"/>
            <a:ext cx="137828" cy="3817695"/>
          </a:xfrm>
          <a:prstGeom prst="leftBracket">
            <a:avLst>
              <a:gd name="adj" fmla="val 96"/>
            </a:avLst>
          </a:prstGeom>
          <a:noFill/>
          <a:ln w="38100" cap="flat" cmpd="sng">
            <a:solidFill>
              <a:srgbClr val="007FA3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Shape 346">
            <a:extLst>
              <a:ext uri="{FF2B5EF4-FFF2-40B4-BE49-F238E27FC236}">
                <a16:creationId xmlns:a16="http://schemas.microsoft.com/office/drawing/2014/main" id="{6D62E605-2128-C5E3-E069-DAD7E59CE12F}"/>
              </a:ext>
            </a:extLst>
          </p:cNvPr>
          <p:cNvSpPr/>
          <p:nvPr/>
        </p:nvSpPr>
        <p:spPr>
          <a:xfrm rot="5400000">
            <a:off x="7991989" y="1428781"/>
            <a:ext cx="115948" cy="3171581"/>
          </a:xfrm>
          <a:prstGeom prst="leftBracket">
            <a:avLst>
              <a:gd name="adj" fmla="val 124"/>
            </a:avLst>
          </a:prstGeom>
          <a:noFill/>
          <a:ln w="38100" cap="flat" cmpd="sng">
            <a:solidFill>
              <a:srgbClr val="007FA3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3" name="群組 1">
            <a:extLst>
              <a:ext uri="{FF2B5EF4-FFF2-40B4-BE49-F238E27FC236}">
                <a16:creationId xmlns:a16="http://schemas.microsoft.com/office/drawing/2014/main" id="{99A18A49-530E-1366-5E68-3D804EF87747}"/>
              </a:ext>
            </a:extLst>
          </p:cNvPr>
          <p:cNvGrpSpPr>
            <a:grpSpLocks/>
          </p:cNvGrpSpPr>
          <p:nvPr/>
        </p:nvGrpSpPr>
        <p:grpSpPr bwMode="auto">
          <a:xfrm>
            <a:off x="1978127" y="4030993"/>
            <a:ext cx="2160587" cy="757238"/>
            <a:chOff x="1866421" y="4100944"/>
            <a:chExt cx="2160634" cy="757381"/>
          </a:xfrm>
        </p:grpSpPr>
        <p:sp>
          <p:nvSpPr>
            <p:cNvPr id="14" name="Down Arrow Callout 10">
              <a:extLst>
                <a:ext uri="{FF2B5EF4-FFF2-40B4-BE49-F238E27FC236}">
                  <a16:creationId xmlns:a16="http://schemas.microsoft.com/office/drawing/2014/main" id="{77EB2D92-83EE-4757-A320-FB79413F9387}"/>
                </a:ext>
              </a:extLst>
            </p:cNvPr>
            <p:cNvSpPr/>
            <p:nvPr/>
          </p:nvSpPr>
          <p:spPr>
            <a:xfrm flipV="1">
              <a:off x="1866421" y="4100944"/>
              <a:ext cx="2160634" cy="757381"/>
            </a:xfrm>
            <a:prstGeom prst="downArrowCallout">
              <a:avLst>
                <a:gd name="adj1" fmla="val 20833"/>
                <a:gd name="adj2" fmla="val 25000"/>
                <a:gd name="adj3" fmla="val 25000"/>
                <a:gd name="adj4" fmla="val 55478"/>
              </a:avLst>
            </a:prstGeom>
            <a:solidFill>
              <a:srgbClr val="597F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hangingPunct="1">
                <a:lnSpc>
                  <a:spcPts val="2400"/>
                </a:lnSpc>
                <a:defRPr/>
              </a:pPr>
              <a:endParaRPr lang="en-GB" altLang="zh-HK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Shape 379">
              <a:extLst>
                <a:ext uri="{FF2B5EF4-FFF2-40B4-BE49-F238E27FC236}">
                  <a16:creationId xmlns:a16="http://schemas.microsoft.com/office/drawing/2014/main" id="{CD4AD162-87A3-C464-6014-E76962C21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3" y="4475887"/>
              <a:ext cx="2059420" cy="35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25000"/>
              </a:pPr>
              <a:r>
                <a:rPr lang="en-US" altLang="zh-HK" sz="1800" b="1" dirty="0">
                  <a:solidFill>
                    <a:srgbClr val="FFFFFF"/>
                  </a:solidFill>
                </a:rPr>
                <a:t>The simple past</a:t>
              </a:r>
            </a:p>
          </p:txBody>
        </p:sp>
      </p:grpSp>
      <p:grpSp>
        <p:nvGrpSpPr>
          <p:cNvPr id="16" name="群組 34">
            <a:extLst>
              <a:ext uri="{FF2B5EF4-FFF2-40B4-BE49-F238E27FC236}">
                <a16:creationId xmlns:a16="http://schemas.microsoft.com/office/drawing/2014/main" id="{711EF5AC-D4B7-C71B-0454-64CA8B776233}"/>
              </a:ext>
            </a:extLst>
          </p:cNvPr>
          <p:cNvGrpSpPr>
            <a:grpSpLocks/>
          </p:cNvGrpSpPr>
          <p:nvPr/>
        </p:nvGrpSpPr>
        <p:grpSpPr bwMode="auto">
          <a:xfrm>
            <a:off x="6256493" y="4003129"/>
            <a:ext cx="2143125" cy="969963"/>
            <a:chOff x="1865745" y="4184071"/>
            <a:chExt cx="2142837" cy="969819"/>
          </a:xfrm>
        </p:grpSpPr>
        <p:sp>
          <p:nvSpPr>
            <p:cNvPr id="17" name="Down Arrow Callout 10">
              <a:extLst>
                <a:ext uri="{FF2B5EF4-FFF2-40B4-BE49-F238E27FC236}">
                  <a16:creationId xmlns:a16="http://schemas.microsoft.com/office/drawing/2014/main" id="{9AB10BAE-A5FA-5A97-01AB-6C5C8772773A}"/>
                </a:ext>
              </a:extLst>
            </p:cNvPr>
            <p:cNvSpPr/>
            <p:nvPr/>
          </p:nvSpPr>
          <p:spPr>
            <a:xfrm flipV="1">
              <a:off x="1865745" y="4184071"/>
              <a:ext cx="2142837" cy="969819"/>
            </a:xfrm>
            <a:prstGeom prst="downArrowCallout">
              <a:avLst>
                <a:gd name="adj1" fmla="val 19015"/>
                <a:gd name="adj2" fmla="val 20455"/>
                <a:gd name="adj3" fmla="val 25000"/>
                <a:gd name="adj4" fmla="val 63558"/>
              </a:avLst>
            </a:prstGeom>
            <a:solidFill>
              <a:srgbClr val="597FC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hangingPunct="1">
                <a:lnSpc>
                  <a:spcPts val="2400"/>
                </a:lnSpc>
                <a:defRPr/>
              </a:pPr>
              <a:endParaRPr lang="en-GB" altLang="zh-HK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" name="Shape 379">
              <a:extLst>
                <a:ext uri="{FF2B5EF4-FFF2-40B4-BE49-F238E27FC236}">
                  <a16:creationId xmlns:a16="http://schemas.microsoft.com/office/drawing/2014/main" id="{B75EB846-873A-2423-9465-BD4D539DE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3" y="4568247"/>
              <a:ext cx="2059420" cy="54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25000"/>
              </a:pPr>
              <a:r>
                <a:rPr lang="en-US" altLang="zh-HK" sz="1800" b="1" i="1" dirty="0">
                  <a:solidFill>
                    <a:srgbClr val="FFFFFF"/>
                  </a:solidFill>
                </a:rPr>
                <a:t>would </a:t>
              </a:r>
              <a:r>
                <a:rPr lang="en-US" altLang="zh-HK" sz="1800" b="1" dirty="0">
                  <a:solidFill>
                    <a:srgbClr val="FFFFFF"/>
                  </a:solidFill>
                </a:rPr>
                <a:t>+ the bare infinitive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9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can place the main clause </a:t>
            </a:r>
            <a:r>
              <a:rPr lang="en-US" altLang="zh-HK" sz="28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after</a:t>
            </a:r>
            <a:r>
              <a:rPr lang="en-US" altLang="zh-HK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</a:t>
            </a:r>
            <a:r>
              <a:rPr lang="en-US" altLang="zh-HK" sz="28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</a:t>
            </a:r>
            <a:r>
              <a:rPr lang="en-US" altLang="zh-HK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-clause.</a:t>
            </a: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Type 2 conditional sentences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6C29C-984B-E352-A752-28727050F8B5}"/>
              </a:ext>
            </a:extLst>
          </p:cNvPr>
          <p:cNvSpPr txBox="1"/>
          <p:nvPr/>
        </p:nvSpPr>
        <p:spPr>
          <a:xfrm>
            <a:off x="1789563" y="1582067"/>
            <a:ext cx="92384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endParaRPr lang="en-US" alt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If I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had</a:t>
            </a: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 brothers and sisters, I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would feel </a:t>
            </a:r>
            <a:r>
              <a:rPr lang="en-US" alt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less lonely.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Shape 345">
            <a:extLst>
              <a:ext uri="{FF2B5EF4-FFF2-40B4-BE49-F238E27FC236}">
                <a16:creationId xmlns:a16="http://schemas.microsoft.com/office/drawing/2014/main" id="{D0F9A630-461D-E374-0B4C-C0C7F62C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36" y="1667986"/>
            <a:ext cx="1629771" cy="3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zh-HK" sz="2400" i="1" dirty="0">
                <a:latin typeface="+mn-lt"/>
              </a:rPr>
              <a:t>if</a:t>
            </a:r>
            <a:r>
              <a:rPr lang="en-US" altLang="zh-HK" sz="2400" dirty="0">
                <a:latin typeface="+mn-lt"/>
              </a:rPr>
              <a:t>-clause</a:t>
            </a:r>
          </a:p>
        </p:txBody>
      </p:sp>
      <p:sp>
        <p:nvSpPr>
          <p:cNvPr id="10" name="Shape 347">
            <a:extLst>
              <a:ext uri="{FF2B5EF4-FFF2-40B4-BE49-F238E27FC236}">
                <a16:creationId xmlns:a16="http://schemas.microsoft.com/office/drawing/2014/main" id="{68B7D427-C0F5-E818-72A7-E56CCCB2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346" y="1667986"/>
            <a:ext cx="1500055" cy="3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zh-HK" sz="2400" dirty="0">
                <a:latin typeface="+mn-lt"/>
              </a:rPr>
              <a:t>main clause</a:t>
            </a:r>
          </a:p>
        </p:txBody>
      </p:sp>
      <p:sp>
        <p:nvSpPr>
          <p:cNvPr id="11" name="Shape 344">
            <a:extLst>
              <a:ext uri="{FF2B5EF4-FFF2-40B4-BE49-F238E27FC236}">
                <a16:creationId xmlns:a16="http://schemas.microsoft.com/office/drawing/2014/main" id="{0C3A88CC-BBF1-AEB7-F48B-0586BDF4DD6B}"/>
              </a:ext>
            </a:extLst>
          </p:cNvPr>
          <p:cNvSpPr/>
          <p:nvPr/>
        </p:nvSpPr>
        <p:spPr>
          <a:xfrm rot="5400000">
            <a:off x="3782593" y="340991"/>
            <a:ext cx="104249" cy="3792235"/>
          </a:xfrm>
          <a:prstGeom prst="leftBracket">
            <a:avLst>
              <a:gd name="adj" fmla="val 96"/>
            </a:avLst>
          </a:prstGeom>
          <a:noFill/>
          <a:ln w="38100" cap="flat" cmpd="sng">
            <a:solidFill>
              <a:srgbClr val="007FA3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Shape 346">
            <a:extLst>
              <a:ext uri="{FF2B5EF4-FFF2-40B4-BE49-F238E27FC236}">
                <a16:creationId xmlns:a16="http://schemas.microsoft.com/office/drawing/2014/main" id="{6D62E605-2128-C5E3-E069-DAD7E59CE12F}"/>
              </a:ext>
            </a:extLst>
          </p:cNvPr>
          <p:cNvSpPr/>
          <p:nvPr/>
        </p:nvSpPr>
        <p:spPr>
          <a:xfrm rot="5400000">
            <a:off x="7479334" y="661123"/>
            <a:ext cx="104249" cy="3151971"/>
          </a:xfrm>
          <a:prstGeom prst="leftBracket">
            <a:avLst>
              <a:gd name="adj" fmla="val 124"/>
            </a:avLst>
          </a:prstGeom>
          <a:noFill/>
          <a:ln w="38100" cap="flat" cmpd="sng">
            <a:solidFill>
              <a:srgbClr val="007FA3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CCFFA8-8598-08D0-9651-EE3FBC69D71C}"/>
              </a:ext>
            </a:extLst>
          </p:cNvPr>
          <p:cNvGrpSpPr/>
          <p:nvPr/>
        </p:nvGrpSpPr>
        <p:grpSpPr>
          <a:xfrm>
            <a:off x="3602006" y="2863804"/>
            <a:ext cx="4308580" cy="807538"/>
            <a:chOff x="7814647" y="2908495"/>
            <a:chExt cx="2778447" cy="902287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06E70C69-E47A-40CF-5872-9731DBC78481}"/>
                </a:ext>
              </a:extLst>
            </p:cNvPr>
            <p:cNvSpPr/>
            <p:nvPr/>
          </p:nvSpPr>
          <p:spPr>
            <a:xfrm rot="16200000">
              <a:off x="9034705" y="3013440"/>
              <a:ext cx="338331" cy="12844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F095C76-9271-F86C-B952-781D91F32742}"/>
                </a:ext>
              </a:extLst>
            </p:cNvPr>
            <p:cNvSpPr/>
            <p:nvPr/>
          </p:nvSpPr>
          <p:spPr>
            <a:xfrm>
              <a:off x="7814647" y="3162087"/>
              <a:ext cx="2778447" cy="648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Remember to add a comma here.</a:t>
              </a: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E3FE8A68-77CA-CAAE-7559-330BEEED9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84" y="3857278"/>
            <a:ext cx="10250063" cy="9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can place the main clause </a:t>
            </a:r>
            <a:r>
              <a:rPr lang="en-US" altLang="zh-HK" sz="28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before</a:t>
            </a:r>
            <a:r>
              <a:rPr lang="en-US" altLang="zh-HK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</a:t>
            </a:r>
            <a:r>
              <a:rPr lang="en-US" altLang="zh-HK" sz="28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</a:t>
            </a:r>
            <a:r>
              <a:rPr lang="en-US" altLang="zh-HK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-clause.</a:t>
            </a: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A42D7C-A83D-1EF5-0534-8827774321F9}"/>
              </a:ext>
            </a:extLst>
          </p:cNvPr>
          <p:cNvGrpSpPr/>
          <p:nvPr/>
        </p:nvGrpSpPr>
        <p:grpSpPr>
          <a:xfrm>
            <a:off x="1797108" y="4425234"/>
            <a:ext cx="9238491" cy="1600438"/>
            <a:chOff x="1000410" y="4606298"/>
            <a:chExt cx="9238491" cy="16004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914729-D8B9-AFD3-01FF-A79CEACEAF4B}"/>
                </a:ext>
              </a:extLst>
            </p:cNvPr>
            <p:cNvSpPr txBox="1"/>
            <p:nvPr/>
          </p:nvSpPr>
          <p:spPr>
            <a:xfrm>
              <a:off x="1000410" y="4606298"/>
              <a:ext cx="923849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ts val="3200"/>
                </a:lnSpc>
              </a:pPr>
              <a:endPara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  <a:p>
              <a:pPr eaLnBrk="1" hangingPunct="1">
                <a:lnSpc>
                  <a:spcPts val="3200"/>
                </a:lnSpc>
              </a:pPr>
              <a:endPara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  <a:p>
              <a:pPr eaLnBrk="1" hangingPunct="1">
                <a:lnSpc>
                  <a:spcPts val="3200"/>
                </a:lnSpc>
              </a:pPr>
              <a:r>
                <a:rPr lang="en-US" altLang="en-US" sz="2400" dirty="0">
                  <a:latin typeface="Century Gothic" panose="020B0502020202020204" pitchFamily="34" charset="0"/>
                  <a:cs typeface="Calibri" panose="020F0502020204030204" pitchFamily="34" charset="0"/>
                </a:rPr>
                <a:t>I </a:t>
              </a:r>
              <a:r>
                <a:rPr lang="en-US" altLang="en-US" sz="2400" dirty="0">
                  <a:solidFill>
                    <a:srgbClr val="FF000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would feel</a:t>
              </a:r>
              <a:r>
                <a:rPr lang="en-US" altLang="en-US" sz="2400" dirty="0">
                  <a:latin typeface="Century Gothic" panose="020B0502020202020204" pitchFamily="34" charset="0"/>
                  <a:cs typeface="Calibri" panose="020F0502020204030204" pitchFamily="34" charset="0"/>
                </a:rPr>
                <a:t> less lonely if I </a:t>
              </a:r>
              <a:r>
                <a:rPr lang="en-US" altLang="en-US" sz="2400" dirty="0">
                  <a:solidFill>
                    <a:srgbClr val="FF000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had </a:t>
              </a:r>
              <a:r>
                <a:rPr lang="en-US" altLang="en-US" sz="2400" dirty="0">
                  <a:latin typeface="Century Gothic" panose="020B0502020202020204" pitchFamily="34" charset="0"/>
                  <a:cs typeface="Calibri" panose="020F0502020204030204" pitchFamily="34" charset="0"/>
                </a:rPr>
                <a:t>brothers and sisters.</a:t>
              </a:r>
            </a:p>
            <a:p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Shape 345">
              <a:extLst>
                <a:ext uri="{FF2B5EF4-FFF2-40B4-BE49-F238E27FC236}">
                  <a16:creationId xmlns:a16="http://schemas.microsoft.com/office/drawing/2014/main" id="{CC6B2479-762E-A792-694E-9BACD1236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875" y="4683164"/>
              <a:ext cx="1629771" cy="38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</a:pPr>
              <a:r>
                <a:rPr lang="en-US" altLang="zh-HK" sz="2400" dirty="0">
                  <a:latin typeface="+mn-lt"/>
                </a:rPr>
                <a:t>main</a:t>
              </a:r>
              <a:r>
                <a:rPr lang="en-US" altLang="zh-HK" sz="2400" i="1" dirty="0">
                  <a:latin typeface="+mn-lt"/>
                </a:rPr>
                <a:t> </a:t>
              </a:r>
              <a:r>
                <a:rPr lang="en-US" altLang="zh-HK" sz="2400" dirty="0">
                  <a:latin typeface="+mn-lt"/>
                </a:rPr>
                <a:t>clause</a:t>
              </a:r>
            </a:p>
          </p:txBody>
        </p:sp>
        <p:sp>
          <p:nvSpPr>
            <p:cNvPr id="19" name="Shape 347">
              <a:extLst>
                <a:ext uri="{FF2B5EF4-FFF2-40B4-BE49-F238E27FC236}">
                  <a16:creationId xmlns:a16="http://schemas.microsoft.com/office/drawing/2014/main" id="{EA2ACD5F-C1CE-E4C0-F870-F8FFED449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788" y="4683164"/>
              <a:ext cx="1500055" cy="38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25000"/>
              </a:pPr>
              <a:r>
                <a:rPr lang="en-US" altLang="zh-HK" sz="2400" i="1" dirty="0">
                  <a:latin typeface="+mn-lt"/>
                </a:rPr>
                <a:t>if</a:t>
              </a:r>
              <a:r>
                <a:rPr lang="en-US" altLang="zh-HK" sz="2400" dirty="0">
                  <a:latin typeface="+mn-lt"/>
                </a:rPr>
                <a:t>-clause</a:t>
              </a:r>
            </a:p>
          </p:txBody>
        </p:sp>
        <p:sp>
          <p:nvSpPr>
            <p:cNvPr id="20" name="Shape 344">
              <a:extLst>
                <a:ext uri="{FF2B5EF4-FFF2-40B4-BE49-F238E27FC236}">
                  <a16:creationId xmlns:a16="http://schemas.microsoft.com/office/drawing/2014/main" id="{534D4D21-9502-8580-8AC0-CC4E8EDA8919}"/>
                </a:ext>
              </a:extLst>
            </p:cNvPr>
            <p:cNvSpPr/>
            <p:nvPr/>
          </p:nvSpPr>
          <p:spPr>
            <a:xfrm rot="5400000">
              <a:off x="2676529" y="3664030"/>
              <a:ext cx="87733" cy="3159997"/>
            </a:xfrm>
            <a:prstGeom prst="leftBracket">
              <a:avLst>
                <a:gd name="adj" fmla="val 96"/>
              </a:avLst>
            </a:prstGeom>
            <a:noFill/>
            <a:ln w="38100" cap="flat" cmpd="sng">
              <a:solidFill>
                <a:srgbClr val="007FA3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1" name="Shape 346">
              <a:extLst>
                <a:ext uri="{FF2B5EF4-FFF2-40B4-BE49-F238E27FC236}">
                  <a16:creationId xmlns:a16="http://schemas.microsoft.com/office/drawing/2014/main" id="{B2D1D690-C2E3-395B-2D2A-7B57C64EB38E}"/>
                </a:ext>
              </a:extLst>
            </p:cNvPr>
            <p:cNvSpPr/>
            <p:nvPr/>
          </p:nvSpPr>
          <p:spPr>
            <a:xfrm rot="5400000">
              <a:off x="6346362" y="3305771"/>
              <a:ext cx="73938" cy="3862719"/>
            </a:xfrm>
            <a:prstGeom prst="leftBracket">
              <a:avLst>
                <a:gd name="adj" fmla="val 124"/>
              </a:avLst>
            </a:prstGeom>
            <a:noFill/>
            <a:ln w="38100" cap="flat" cmpd="sng">
              <a:solidFill>
                <a:srgbClr val="007FA3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AA8099D-9D06-9AE1-6C1A-6AB69B570FB1}"/>
              </a:ext>
            </a:extLst>
          </p:cNvPr>
          <p:cNvSpPr/>
          <p:nvPr/>
        </p:nvSpPr>
        <p:spPr>
          <a:xfrm>
            <a:off x="4178659" y="5834109"/>
            <a:ext cx="3876882" cy="5805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8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Kristen ITC" panose="03050502040202030202" pitchFamily="66" charset="0"/>
              </a:rPr>
              <a:t>We don’t need a comma here.</a:t>
            </a:r>
          </a:p>
        </p:txBody>
      </p:sp>
      <p:sp>
        <p:nvSpPr>
          <p:cNvPr id="36" name="Shape 406">
            <a:extLst>
              <a:ext uri="{FF2B5EF4-FFF2-40B4-BE49-F238E27FC236}">
                <a16:creationId xmlns:a16="http://schemas.microsoft.com/office/drawing/2014/main" id="{62ED0B66-7384-2DEE-48D7-5D9B8F66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885" y="2375354"/>
            <a:ext cx="3967000" cy="4806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0" rIns="0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25000"/>
              <a:buFont typeface="Comic Sans MS" panose="030F0702030302020204" pitchFamily="66" charset="0"/>
              <a:buNone/>
            </a:pPr>
            <a:r>
              <a:rPr lang="en-US" altLang="zh-HK" sz="2400" dirty="0">
                <a:latin typeface="Century Gothic" panose="020B0502020202020204" pitchFamily="34" charset="0"/>
                <a:sym typeface="Comic Sans MS" panose="030F0702030302020204" pitchFamily="66" charset="0"/>
              </a:rPr>
              <a:t>If 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  <a:sym typeface="Comic Sans MS" panose="030F0702030302020204" pitchFamily="66" charset="0"/>
              </a:rPr>
              <a:t>had</a:t>
            </a:r>
            <a:r>
              <a:rPr lang="en-US" altLang="zh-HK" sz="2400" dirty="0">
                <a:latin typeface="Century Gothic" panose="020B0502020202020204" pitchFamily="34" charset="0"/>
                <a:sym typeface="Comic Sans MS" panose="030F0702030302020204" pitchFamily="66" charset="0"/>
              </a:rPr>
              <a:t> brothers and sisters, </a:t>
            </a:r>
          </a:p>
        </p:txBody>
      </p:sp>
      <p:sp>
        <p:nvSpPr>
          <p:cNvPr id="37" name="Shape 406">
            <a:extLst>
              <a:ext uri="{FF2B5EF4-FFF2-40B4-BE49-F238E27FC236}">
                <a16:creationId xmlns:a16="http://schemas.microsoft.com/office/drawing/2014/main" id="{0F557B9B-92F2-11FD-F9D4-6713B508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755" y="2375881"/>
            <a:ext cx="3340700" cy="4529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0" rIns="0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25000"/>
              <a:buFont typeface="Comic Sans MS" panose="030F0702030302020204" pitchFamily="66" charset="0"/>
              <a:buNone/>
            </a:pPr>
            <a:r>
              <a:rPr lang="en-US" altLang="zh-HK" sz="2400" dirty="0">
                <a:latin typeface="Century Gothic" panose="020B0502020202020204" pitchFamily="34" charset="0"/>
                <a:sym typeface="Comic Sans MS" panose="030F0702030302020204" pitchFamily="66" charset="0"/>
              </a:rPr>
              <a:t>I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  <a:sym typeface="Comic Sans MS" panose="030F0702030302020204" pitchFamily="66" charset="0"/>
              </a:rPr>
              <a:t>would</a:t>
            </a:r>
            <a:r>
              <a:rPr lang="en-US" altLang="zh-HK" sz="2400" dirty="0">
                <a:latin typeface="Century Gothic" panose="020B0502020202020204" pitchFamily="34" charset="0"/>
                <a:sym typeface="Comic Sans MS" panose="030F0702030302020204" pitchFamily="66" charset="0"/>
              </a:rPr>
              <a:t> </a:t>
            </a:r>
            <a:r>
              <a:rPr lang="en-US" altLang="zh-HK" sz="2400" dirty="0">
                <a:solidFill>
                  <a:srgbClr val="FF0000"/>
                </a:solidFill>
                <a:latin typeface="Century Gothic" panose="020B0502020202020204" pitchFamily="34" charset="0"/>
                <a:sym typeface="Comic Sans MS" panose="030F0702030302020204" pitchFamily="66" charset="0"/>
              </a:rPr>
              <a:t>feel</a:t>
            </a:r>
            <a:r>
              <a:rPr lang="en-US" altLang="zh-HK" sz="2400" dirty="0">
                <a:latin typeface="Century Gothic" panose="020B0502020202020204" pitchFamily="34" charset="0"/>
                <a:sym typeface="Comic Sans MS" panose="030F0702030302020204" pitchFamily="66" charset="0"/>
              </a:rPr>
              <a:t> less lonely.</a:t>
            </a:r>
          </a:p>
          <a:p>
            <a:pPr eaLnBrk="1" hangingPunct="1">
              <a:lnSpc>
                <a:spcPct val="120000"/>
              </a:lnSpc>
              <a:buClr>
                <a:srgbClr val="007FA3"/>
              </a:buClr>
            </a:pPr>
            <a:endParaRPr lang="en-US" altLang="zh-HK" sz="2400" dirty="0">
              <a:latin typeface="Century Gothic" panose="020B0502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29" name="Shape 413">
            <a:extLst>
              <a:ext uri="{FF2B5EF4-FFF2-40B4-BE49-F238E27FC236}">
                <a16:creationId xmlns:a16="http://schemas.microsoft.com/office/drawing/2014/main" id="{AFD36F8B-8F5F-A5A5-8C34-83CE1492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708" y="2562095"/>
            <a:ext cx="395288" cy="3683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dirty="0">
              <a:solidFill>
                <a:srgbClr val="007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39 L -0.32865 0.41111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06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27122 0.41204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9776339" cy="9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can give advice using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I were you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him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etc.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-clause. </a:t>
            </a:r>
            <a:endParaRPr lang="en-US" altLang="zh-HK" sz="3200" dirty="0">
              <a:solidFill>
                <a:srgbClr val="00B0F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Giving advice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56284-16B3-4C2F-83AD-8D4990114055}"/>
              </a:ext>
            </a:extLst>
          </p:cNvPr>
          <p:cNvSpPr txBox="1"/>
          <p:nvPr/>
        </p:nvSpPr>
        <p:spPr>
          <a:xfrm>
            <a:off x="938847" y="2152839"/>
            <a:ext cx="10763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If I were you</a:t>
            </a:r>
            <a:r>
              <a: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, I</a:t>
            </a: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would take </a:t>
            </a:r>
            <a:r>
              <a: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his advice.</a:t>
            </a:r>
          </a:p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If I were David</a:t>
            </a:r>
            <a:r>
              <a: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, I</a:t>
            </a: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wouldn’t spend </a:t>
            </a:r>
            <a:r>
              <a: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so much time on his phone.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6036B9-D320-448F-8F5F-4E033C714258}"/>
              </a:ext>
            </a:extLst>
          </p:cNvPr>
          <p:cNvGrpSpPr/>
          <p:nvPr/>
        </p:nvGrpSpPr>
        <p:grpSpPr>
          <a:xfrm>
            <a:off x="1264460" y="3680168"/>
            <a:ext cx="8489139" cy="1121837"/>
            <a:chOff x="7852026" y="4357944"/>
            <a:chExt cx="7473319" cy="1750188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8549690-2F36-4AA8-BA7C-030DEFEBFC05}"/>
                </a:ext>
              </a:extLst>
            </p:cNvPr>
            <p:cNvSpPr/>
            <p:nvPr/>
          </p:nvSpPr>
          <p:spPr>
            <a:xfrm rot="16200000">
              <a:off x="8636638" y="4493931"/>
              <a:ext cx="648690" cy="37671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95EB5CD-139C-41A3-8458-BFFEE85D3597}"/>
                </a:ext>
              </a:extLst>
            </p:cNvPr>
            <p:cNvSpPr/>
            <p:nvPr/>
          </p:nvSpPr>
          <p:spPr>
            <a:xfrm>
              <a:off x="7852026" y="5006634"/>
              <a:ext cx="7473319" cy="110149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It is correct to use </a:t>
              </a:r>
              <a:r>
                <a:rPr lang="en-US" sz="2000" i="1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were</a:t>
              </a: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with </a:t>
              </a:r>
              <a:r>
                <a:rPr lang="en-US" sz="2000" i="1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in a Type 2 conditional sentence.</a:t>
              </a:r>
            </a:p>
          </p:txBody>
        </p:sp>
      </p:grp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FEDD20C-8517-78DB-F7F0-ADB2217FEF85}"/>
              </a:ext>
            </a:extLst>
          </p:cNvPr>
          <p:cNvCxnSpPr>
            <a:cxnSpLocks/>
          </p:cNvCxnSpPr>
          <p:nvPr/>
        </p:nvCxnSpPr>
        <p:spPr>
          <a:xfrm>
            <a:off x="986472" y="3024188"/>
            <a:ext cx="2194878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28">
            <a:extLst>
              <a:ext uri="{FF2B5EF4-FFF2-40B4-BE49-F238E27FC236}">
                <a16:creationId xmlns:a16="http://schemas.microsoft.com/office/drawing/2014/main" id="{65CF4A4D-3E42-4E7E-72A4-78ECE0C1AF26}"/>
              </a:ext>
            </a:extLst>
          </p:cNvPr>
          <p:cNvCxnSpPr>
            <a:cxnSpLocks/>
          </p:cNvCxnSpPr>
          <p:nvPr/>
        </p:nvCxnSpPr>
        <p:spPr>
          <a:xfrm>
            <a:off x="995997" y="3413125"/>
            <a:ext cx="2528253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E03928-5825-44A1-B8BF-3B590AC9B827}"/>
              </a:ext>
            </a:extLst>
          </p:cNvPr>
          <p:cNvSpPr/>
          <p:nvPr/>
        </p:nvSpPr>
        <p:spPr>
          <a:xfrm>
            <a:off x="336946" y="686663"/>
            <a:ext cx="11503740" cy="539519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8B12E9BC-AB19-4310-BECA-67BADCD6F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4" y="1870751"/>
            <a:ext cx="10974541" cy="330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tabLst>
                <a:tab pos="2238375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238375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tabLst>
                <a:tab pos="2238375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tabLst>
                <a:tab pos="2238375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361950" marR="0" lvl="0" indent="-3619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AutoNum type="arabicPeriod"/>
              <a:tabLst>
                <a:tab pos="3224213" algn="l"/>
                <a:tab pos="7178675" algn="l"/>
              </a:tabLst>
              <a:defRPr/>
            </a:pPr>
            <a:r>
              <a:rPr lang="en-US" altLang="zh-HK" sz="2400" dirty="0">
                <a:solidFill>
                  <a:srgbClr val="000000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If Sam                    (join) a school club, he                                         (make)  more friends.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		  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>
                <a:tab pos="3224213" algn="l"/>
                <a:tab pos="7178675" algn="l"/>
              </a:tabLst>
              <a:defRPr/>
            </a:pPr>
            <a:endParaRPr kumimoji="0" lang="en-US" altLang="zh-HK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Lato Medium" panose="020F0502020204030203" pitchFamily="34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>
                <a:tab pos="3224213" algn="l"/>
                <a:tab pos="7178675" algn="l"/>
              </a:tabLst>
              <a:defRPr/>
            </a:pP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2. We                                         (stay) longer if we                    (have) more time. 	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AutoNum type="arabicPeriod" startAt="2"/>
              <a:tabLst>
                <a:tab pos="3224213" algn="l"/>
                <a:tab pos="7178675" algn="l"/>
              </a:tabLst>
              <a:defRPr/>
            </a:pPr>
            <a:endParaRPr kumimoji="0" lang="en-US" altLang="zh-HK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Lato Medium" panose="020F0502020204030203" pitchFamily="34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>
                <a:tab pos="3224213" algn="l"/>
                <a:tab pos="7178675" algn="l"/>
              </a:tabLst>
              <a:defRPr/>
            </a:pP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3. If I                    (be) Ada, I    	    (go) to bed early tonight.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8" y="384174"/>
            <a:ext cx="270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Quick check!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FCCED5-EB9A-4828-BD46-7A1AB68FCE74}"/>
              </a:ext>
            </a:extLst>
          </p:cNvPr>
          <p:cNvSpPr txBox="1">
            <a:spLocks/>
          </p:cNvSpPr>
          <p:nvPr/>
        </p:nvSpPr>
        <p:spPr bwMode="auto">
          <a:xfrm>
            <a:off x="664599" y="987885"/>
            <a:ext cx="1041051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2pPr>
            <a:lvl3pPr marL="352425" indent="-171450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505759"/>
              </a:buClr>
              <a:buFont typeface="Arial" panose="020B0604020202020204" pitchFamily="34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3pPr>
            <a:lvl4pPr marL="781050"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 kern="1200">
                <a:solidFill>
                  <a:schemeClr val="bg2"/>
                </a:solidFill>
                <a:latin typeface="+mn-lt"/>
                <a:ea typeface="Lato Medium"/>
                <a:cs typeface="Lato Medium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Lato Medium"/>
                <a:cs typeface="Lato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zh-HK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hlinkClick r:id="rId3" action="ppaction://hlinksldjump"/>
            <a:extLst>
              <a:ext uri="{FF2B5EF4-FFF2-40B4-BE49-F238E27FC236}">
                <a16:creationId xmlns:a16="http://schemas.microsoft.com/office/drawing/2014/main" id="{7CFAE1C5-18AE-42DA-8BDB-F1F4AC690519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49" name="Rounded Rectangle 14">
            <a:extLst>
              <a:ext uri="{FF2B5EF4-FFF2-40B4-BE49-F238E27FC236}">
                <a16:creationId xmlns:a16="http://schemas.microsoft.com/office/drawing/2014/main" id="{9D72086C-C648-4BC7-A30B-BC2EC64C653B}"/>
              </a:ext>
            </a:extLst>
          </p:cNvPr>
          <p:cNvSpPr/>
          <p:nvPr/>
        </p:nvSpPr>
        <p:spPr>
          <a:xfrm>
            <a:off x="2192331" y="1931945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669C3FC-56CE-4C99-9583-21E0C71C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19" y="1931945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joined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EAF5E8F-C43A-4013-97FB-D9914BBB6690}"/>
              </a:ext>
            </a:extLst>
          </p:cNvPr>
          <p:cNvSpPr txBox="1">
            <a:spLocks/>
          </p:cNvSpPr>
          <p:nvPr/>
        </p:nvSpPr>
        <p:spPr bwMode="auto">
          <a:xfrm>
            <a:off x="664599" y="1012973"/>
            <a:ext cx="1041051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2pPr>
            <a:lvl3pPr marL="352425" indent="-171450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505759"/>
              </a:buClr>
              <a:buFont typeface="Arial" panose="020B0604020202020204" pitchFamily="34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3pPr>
            <a:lvl4pPr marL="781050"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 kern="1200">
                <a:solidFill>
                  <a:schemeClr val="bg2"/>
                </a:solidFill>
                <a:latin typeface="+mn-lt"/>
                <a:ea typeface="Lato Medium"/>
                <a:cs typeface="Lato Medium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Lato Medium"/>
                <a:cs typeface="Lato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Complete the Type 2 conditional sentences below.</a:t>
            </a:r>
            <a:endParaRPr kumimoji="0" lang="en-GB" altLang="zh-HK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7D10150-E00E-2750-3B7F-B45D683757DD}"/>
              </a:ext>
            </a:extLst>
          </p:cNvPr>
          <p:cNvSpPr/>
          <p:nvPr/>
        </p:nvSpPr>
        <p:spPr>
          <a:xfrm>
            <a:off x="9029365" y="1931945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1450E4E-D5B3-1671-C9C0-A7D24B06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353" y="1931945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make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E0D86201-6E73-C02A-2643-A0562CB56746}"/>
              </a:ext>
            </a:extLst>
          </p:cNvPr>
          <p:cNvSpPr/>
          <p:nvPr/>
        </p:nvSpPr>
        <p:spPr>
          <a:xfrm>
            <a:off x="7279987" y="1931945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ECFBF24-F6D6-F20B-A108-1DD1B20F3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975" y="1931945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would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617BDC96-1850-5120-BDAC-8CB343139D7C}"/>
              </a:ext>
            </a:extLst>
          </p:cNvPr>
          <p:cNvSpPr/>
          <p:nvPr/>
        </p:nvSpPr>
        <p:spPr>
          <a:xfrm>
            <a:off x="3505237" y="3162540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943EA587-FA15-CD5E-F567-C2B981BB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225" y="3162540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stay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245F07A-CC91-4B3B-9AA5-BD24300A95D2}"/>
              </a:ext>
            </a:extLst>
          </p:cNvPr>
          <p:cNvSpPr/>
          <p:nvPr/>
        </p:nvSpPr>
        <p:spPr>
          <a:xfrm>
            <a:off x="1755859" y="3162540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7324DF2E-7E2F-6D9C-99BA-CCFBA5A8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847" y="3162540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would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FAB07D7E-C282-0A55-A962-585D11B7B61A}"/>
              </a:ext>
            </a:extLst>
          </p:cNvPr>
          <p:cNvSpPr/>
          <p:nvPr/>
        </p:nvSpPr>
        <p:spPr>
          <a:xfrm>
            <a:off x="7851311" y="3162540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E2D9289-B14E-D4F6-FCE4-86603711C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299" y="3162540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had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B0D8CDED-B7E3-B1B8-EA37-876FA1873503}"/>
              </a:ext>
            </a:extLst>
          </p:cNvPr>
          <p:cNvSpPr/>
          <p:nvPr/>
        </p:nvSpPr>
        <p:spPr>
          <a:xfrm>
            <a:off x="1589796" y="4361207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B39FE35E-E486-67EC-147D-896F1D26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784" y="4361207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were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F846EB56-091C-9254-A8B4-060A45D187CA}"/>
              </a:ext>
            </a:extLst>
          </p:cNvPr>
          <p:cNvSpPr/>
          <p:nvPr/>
        </p:nvSpPr>
        <p:spPr>
          <a:xfrm>
            <a:off x="6754891" y="4352154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0D7F4D8E-7A28-E5CD-A1FA-CFF6441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879" y="4352154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go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EF7E7AF2-B89C-A3A2-DBDF-3CD0168C0F14}"/>
              </a:ext>
            </a:extLst>
          </p:cNvPr>
          <p:cNvSpPr/>
          <p:nvPr/>
        </p:nvSpPr>
        <p:spPr>
          <a:xfrm>
            <a:off x="5005513" y="4352154"/>
            <a:ext cx="1538099" cy="4007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1BACA40C-424F-C97F-32F3-2EEF1867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501" y="4352154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would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13" grpId="0"/>
      <p:bldP spid="15" grpId="0"/>
      <p:bldP spid="18" grpId="0"/>
      <p:bldP spid="22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>Grace Chow</DisplayName>
        <AccountId>6</AccountId>
        <AccountType/>
      </UserInfo>
      <UserInfo>
        <DisplayName>Silvia Chan</DisplayName>
        <AccountId>48</AccountId>
        <AccountType/>
      </UserInfo>
      <UserInfo>
        <DisplayName>Meg Li</DisplayName>
        <AccountId>60</AccountId>
        <AccountType/>
      </UserInfo>
    </SharedWithUsers>
    <MediaLengthInSeconds xmlns="ee126d92-dfc6-4b71-99b6-e4eb8446b015" xsi:nil="true"/>
  </documentManagement>
</p:properties>
</file>

<file path=customXml/itemProps1.xml><?xml version="1.0" encoding="utf-8"?>
<ds:datastoreItem xmlns:ds="http://schemas.openxmlformats.org/officeDocument/2006/customXml" ds:itemID="{B46AB292-1869-4F2C-A5D6-7B5D11EEC437}">
  <ds:schemaRefs>
    <ds:schemaRef ds:uri="a2182766-6dcb-4ddf-8a60-b6a89658b128"/>
    <ds:schemaRef ds:uri="ee126d92-dfc6-4b71-99b6-e4eb8446b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ee126d92-dfc6-4b71-99b6-e4eb8446b015"/>
    <ds:schemaRef ds:uri="http://schemas.microsoft.com/office/2006/documentManagement/types"/>
    <ds:schemaRef ds:uri="http://purl.org/dc/dcmitype/"/>
    <ds:schemaRef ds:uri="http://purl.org/dc/terms/"/>
    <ds:schemaRef ds:uri="a2182766-6dcb-4ddf-8a60-b6a89658b12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1336</Words>
  <Application>Microsoft Office PowerPoint</Application>
  <PresentationFormat>Widescreen</PresentationFormat>
  <Paragraphs>172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Avenir Next LT Pro</vt:lpstr>
      <vt:lpstr>Calibri</vt:lpstr>
      <vt:lpstr>Calibri Light</vt:lpstr>
      <vt:lpstr>Century Gothic</vt:lpstr>
      <vt:lpstr>Comic Sans MS</vt:lpstr>
      <vt:lpstr>Kristen ITC</vt:lpstr>
      <vt:lpstr>Open Sans ExtraBold</vt:lpstr>
      <vt:lpstr>Tw Cen MT</vt:lpstr>
      <vt:lpstr>Verdana</vt:lpstr>
      <vt:lpstr>ShapesVTI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2023; © Pearson Education Asia Limited 2022</dc:creator>
  <cp:lastModifiedBy>Silvia Chan</cp:lastModifiedBy>
  <dcterms:created xsi:type="dcterms:W3CDTF">2022-04-28T10:17:10Z</dcterms:created>
  <dcterms:modified xsi:type="dcterms:W3CDTF">2023-02-20T03:35:40Z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3046300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