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4"/>
  </p:sldMasterIdLst>
  <p:notesMasterIdLst>
    <p:notesMasterId r:id="rId35"/>
  </p:notesMasterIdLst>
  <p:sldIdLst>
    <p:sldId id="3906" r:id="rId5"/>
    <p:sldId id="3835" r:id="rId6"/>
    <p:sldId id="3908" r:id="rId7"/>
    <p:sldId id="3930" r:id="rId8"/>
    <p:sldId id="3837" r:id="rId9"/>
    <p:sldId id="3869" r:id="rId10"/>
    <p:sldId id="3909" r:id="rId11"/>
    <p:sldId id="3911" r:id="rId12"/>
    <p:sldId id="3913" r:id="rId13"/>
    <p:sldId id="3931" r:id="rId14"/>
    <p:sldId id="3916" r:id="rId15"/>
    <p:sldId id="3917" r:id="rId16"/>
    <p:sldId id="3826" r:id="rId17"/>
    <p:sldId id="3924" r:id="rId18"/>
    <p:sldId id="3934" r:id="rId19"/>
    <p:sldId id="3935" r:id="rId20"/>
    <p:sldId id="3950" r:id="rId21"/>
    <p:sldId id="3937" r:id="rId22"/>
    <p:sldId id="3955" r:id="rId23"/>
    <p:sldId id="3857" r:id="rId24"/>
    <p:sldId id="3939" r:id="rId25"/>
    <p:sldId id="3942" r:id="rId26"/>
    <p:sldId id="3952" r:id="rId27"/>
    <p:sldId id="3953" r:id="rId28"/>
    <p:sldId id="3943" r:id="rId29"/>
    <p:sldId id="3954" r:id="rId30"/>
    <p:sldId id="3945" r:id="rId31"/>
    <p:sldId id="3851" r:id="rId32"/>
    <p:sldId id="3867" r:id="rId33"/>
    <p:sldId id="3834"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E78E018-9F7D-80B2-CC2C-423D5F4C9EF0}" name="Silvia Chan" initials="SC" userId="S::silvia.chan@pearson.com::455a070d-940c-4368-bfe1-1d4b72fc45c7" providerId="AD"/>
  <p188:author id="{8A72AE77-A213-8249-ACD0-2779FE66F691}" name="Janice Ko" initials="JK" userId="26a49cda808c0fd8" providerId="Windows Live"/>
  <p188:author id="{1A114982-953D-0924-76EC-AF24CF439BA6}" name="Grace Chow" initials="GC" userId="S::Grace.Chow@Pearson.com::7200caeb-4733-49f2-84af-0f8924b70767" providerId="AD"/>
  <p188:author id="{A105B493-B008-8A14-F9B8-AEF6807841D3}" name="Grace Chow" initials="GC" userId="S::grace.chow@pearson.com::7200caeb-4733-49f2-84af-0f8924b70767" providerId="AD"/>
  <p188:author id="{B2D1A3B6-4AF2-6E18-BF9B-AC96274BCFDF}" name="janiceko2021@gmail.com" initials="ja" userId="S::urn:spo:guest#janiceko2021@gmail.com::" providerId="AD"/>
  <p188:author id="{F5E80ABE-99DC-C4C6-D065-AB57F65BE7E5}" name="Jennifer Lee" initials="JL" userId="S::Jennifer.Lee@Pearson.com::24ebb4fb-4b96-4290-aed4-aec35bbea9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0EAF6"/>
    <a:srgbClr val="FFC000"/>
    <a:srgbClr val="906AAB"/>
    <a:srgbClr val="FFFF00"/>
    <a:srgbClr val="E6E1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22" y="60"/>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Chow" userId="7200caeb-4733-49f2-84af-0f8924b70767" providerId="ADAL" clId="{BA04C42F-39FC-4CA9-ADB1-FF57E67EF60E}"/>
    <pc:docChg chg="undo custSel modSld">
      <pc:chgData name="Grace Chow" userId="7200caeb-4733-49f2-84af-0f8924b70767" providerId="ADAL" clId="{BA04C42F-39FC-4CA9-ADB1-FF57E67EF60E}" dt="2023-03-09T10:45:37.378" v="17" actId="21"/>
      <pc:docMkLst>
        <pc:docMk/>
      </pc:docMkLst>
      <pc:sldChg chg="delSp modSp mod">
        <pc:chgData name="Grace Chow" userId="7200caeb-4733-49f2-84af-0f8924b70767" providerId="ADAL" clId="{BA04C42F-39FC-4CA9-ADB1-FF57E67EF60E}" dt="2023-03-09T10:44:47.301" v="15"/>
        <pc:sldMkLst>
          <pc:docMk/>
          <pc:sldMk cId="1052536141" sldId="3834"/>
        </pc:sldMkLst>
        <pc:spChg chg="del">
          <ac:chgData name="Grace Chow" userId="7200caeb-4733-49f2-84af-0f8924b70767" providerId="ADAL" clId="{BA04C42F-39FC-4CA9-ADB1-FF57E67EF60E}" dt="2023-03-09T10:43:24.890" v="2" actId="21"/>
          <ac:spMkLst>
            <pc:docMk/>
            <pc:sldMk cId="1052536141" sldId="3834"/>
            <ac:spMk id="2" creationId="{035E904C-241A-7A85-AF19-D8B19044D358}"/>
          </ac:spMkLst>
        </pc:spChg>
        <pc:spChg chg="mod">
          <ac:chgData name="Grace Chow" userId="7200caeb-4733-49f2-84af-0f8924b70767" providerId="ADAL" clId="{BA04C42F-39FC-4CA9-ADB1-FF57E67EF60E}" dt="2023-03-09T10:44:47.301" v="15"/>
          <ac:spMkLst>
            <pc:docMk/>
            <pc:sldMk cId="1052536141" sldId="3834"/>
            <ac:spMk id="7" creationId="{3F8476B1-807A-4A8D-A7ED-2778C676755F}"/>
          </ac:spMkLst>
        </pc:spChg>
      </pc:sldChg>
      <pc:sldChg chg="delSp mod">
        <pc:chgData name="Grace Chow" userId="7200caeb-4733-49f2-84af-0f8924b70767" providerId="ADAL" clId="{BA04C42F-39FC-4CA9-ADB1-FF57E67EF60E}" dt="2023-03-09T10:45:37.378" v="17" actId="21"/>
        <pc:sldMkLst>
          <pc:docMk/>
          <pc:sldMk cId="1200575501" sldId="3913"/>
        </pc:sldMkLst>
        <pc:spChg chg="del">
          <ac:chgData name="Grace Chow" userId="7200caeb-4733-49f2-84af-0f8924b70767" providerId="ADAL" clId="{BA04C42F-39FC-4CA9-ADB1-FF57E67EF60E}" dt="2023-03-09T10:45:37.378" v="17" actId="21"/>
          <ac:spMkLst>
            <pc:docMk/>
            <pc:sldMk cId="1200575501" sldId="3913"/>
            <ac:spMk id="8" creationId="{01A64318-34EB-759F-B568-472DF587BDC4}"/>
          </ac:spMkLst>
        </pc:spChg>
        <pc:picChg chg="del">
          <ac:chgData name="Grace Chow" userId="7200caeb-4733-49f2-84af-0f8924b70767" providerId="ADAL" clId="{BA04C42F-39FC-4CA9-ADB1-FF57E67EF60E}" dt="2023-03-09T10:45:33.957" v="16" actId="21"/>
          <ac:picMkLst>
            <pc:docMk/>
            <pc:sldMk cId="1200575501" sldId="3913"/>
            <ac:picMk id="6" creationId="{4A7A6062-DB58-8413-E57E-1CA6BA6C5E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D40C6A29-4676-420C-BBE3-ACC2B80F64D4}" type="slidenum">
              <a:rPr lang="en-US" smtClean="0"/>
              <a:t>1</a:t>
            </a:fld>
            <a:endParaRPr lang="en-US"/>
          </a:p>
        </p:txBody>
      </p:sp>
    </p:spTree>
    <p:extLst>
      <p:ext uri="{BB962C8B-B14F-4D97-AF65-F5344CB8AC3E}">
        <p14:creationId xmlns:p14="http://schemas.microsoft.com/office/powerpoint/2010/main" val="427251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10</a:t>
            </a:fld>
            <a:endParaRPr lang="en-US"/>
          </a:p>
        </p:txBody>
      </p:sp>
    </p:spTree>
    <p:extLst>
      <p:ext uri="{BB962C8B-B14F-4D97-AF65-F5344CB8AC3E}">
        <p14:creationId xmlns:p14="http://schemas.microsoft.com/office/powerpoint/2010/main" val="226843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11</a:t>
            </a:fld>
            <a:endParaRPr lang="en-US"/>
          </a:p>
        </p:txBody>
      </p:sp>
    </p:spTree>
    <p:extLst>
      <p:ext uri="{BB962C8B-B14F-4D97-AF65-F5344CB8AC3E}">
        <p14:creationId xmlns:p14="http://schemas.microsoft.com/office/powerpoint/2010/main" val="124109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12</a:t>
            </a:fld>
            <a:endParaRPr lang="en-US"/>
          </a:p>
        </p:txBody>
      </p:sp>
    </p:spTree>
    <p:extLst>
      <p:ext uri="{BB962C8B-B14F-4D97-AF65-F5344CB8AC3E}">
        <p14:creationId xmlns:p14="http://schemas.microsoft.com/office/powerpoint/2010/main" val="2309778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13</a:t>
            </a:fld>
            <a:endParaRPr lang="en-US"/>
          </a:p>
        </p:txBody>
      </p:sp>
    </p:spTree>
    <p:extLst>
      <p:ext uri="{BB962C8B-B14F-4D97-AF65-F5344CB8AC3E}">
        <p14:creationId xmlns:p14="http://schemas.microsoft.com/office/powerpoint/2010/main" val="170388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14</a:t>
            </a:fld>
            <a:endParaRPr lang="en-US"/>
          </a:p>
        </p:txBody>
      </p:sp>
    </p:spTree>
    <p:extLst>
      <p:ext uri="{BB962C8B-B14F-4D97-AF65-F5344CB8AC3E}">
        <p14:creationId xmlns:p14="http://schemas.microsoft.com/office/powerpoint/2010/main" val="234171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15</a:t>
            </a:fld>
            <a:endParaRPr lang="en-US"/>
          </a:p>
        </p:txBody>
      </p:sp>
    </p:spTree>
    <p:extLst>
      <p:ext uri="{BB962C8B-B14F-4D97-AF65-F5344CB8AC3E}">
        <p14:creationId xmlns:p14="http://schemas.microsoft.com/office/powerpoint/2010/main" val="4178385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16</a:t>
            </a:fld>
            <a:endParaRPr lang="en-US"/>
          </a:p>
        </p:txBody>
      </p:sp>
    </p:spTree>
    <p:extLst>
      <p:ext uri="{BB962C8B-B14F-4D97-AF65-F5344CB8AC3E}">
        <p14:creationId xmlns:p14="http://schemas.microsoft.com/office/powerpoint/2010/main" val="150106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17</a:t>
            </a:fld>
            <a:endParaRPr lang="en-US"/>
          </a:p>
        </p:txBody>
      </p:sp>
    </p:spTree>
    <p:extLst>
      <p:ext uri="{BB962C8B-B14F-4D97-AF65-F5344CB8AC3E}">
        <p14:creationId xmlns:p14="http://schemas.microsoft.com/office/powerpoint/2010/main" val="129137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18</a:t>
            </a:fld>
            <a:endParaRPr lang="en-US"/>
          </a:p>
        </p:txBody>
      </p:sp>
    </p:spTree>
    <p:extLst>
      <p:ext uri="{BB962C8B-B14F-4D97-AF65-F5344CB8AC3E}">
        <p14:creationId xmlns:p14="http://schemas.microsoft.com/office/powerpoint/2010/main" val="312388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19</a:t>
            </a:fld>
            <a:endParaRPr lang="en-US"/>
          </a:p>
        </p:txBody>
      </p:sp>
    </p:spTree>
    <p:extLst>
      <p:ext uri="{BB962C8B-B14F-4D97-AF65-F5344CB8AC3E}">
        <p14:creationId xmlns:p14="http://schemas.microsoft.com/office/powerpoint/2010/main" val="219977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a:t>
            </a:fld>
            <a:endParaRPr lang="en-US"/>
          </a:p>
        </p:txBody>
      </p:sp>
    </p:spTree>
    <p:extLst>
      <p:ext uri="{BB962C8B-B14F-4D97-AF65-F5344CB8AC3E}">
        <p14:creationId xmlns:p14="http://schemas.microsoft.com/office/powerpoint/2010/main" val="3243449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20</a:t>
            </a:fld>
            <a:endParaRPr lang="en-US"/>
          </a:p>
        </p:txBody>
      </p:sp>
    </p:spTree>
    <p:extLst>
      <p:ext uri="{BB962C8B-B14F-4D97-AF65-F5344CB8AC3E}">
        <p14:creationId xmlns:p14="http://schemas.microsoft.com/office/powerpoint/2010/main" val="257258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21</a:t>
            </a:fld>
            <a:endParaRPr lang="en-US"/>
          </a:p>
        </p:txBody>
      </p:sp>
    </p:spTree>
    <p:extLst>
      <p:ext uri="{BB962C8B-B14F-4D97-AF65-F5344CB8AC3E}">
        <p14:creationId xmlns:p14="http://schemas.microsoft.com/office/powerpoint/2010/main" val="2822813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22</a:t>
            </a:fld>
            <a:endParaRPr lang="en-US"/>
          </a:p>
        </p:txBody>
      </p:sp>
    </p:spTree>
    <p:extLst>
      <p:ext uri="{BB962C8B-B14F-4D97-AF65-F5344CB8AC3E}">
        <p14:creationId xmlns:p14="http://schemas.microsoft.com/office/powerpoint/2010/main" val="1361476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23</a:t>
            </a:fld>
            <a:endParaRPr lang="en-US"/>
          </a:p>
        </p:txBody>
      </p:sp>
    </p:spTree>
    <p:extLst>
      <p:ext uri="{BB962C8B-B14F-4D97-AF65-F5344CB8AC3E}">
        <p14:creationId xmlns:p14="http://schemas.microsoft.com/office/powerpoint/2010/main" val="710767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24</a:t>
            </a:fld>
            <a:endParaRPr lang="en-US"/>
          </a:p>
        </p:txBody>
      </p:sp>
    </p:spTree>
    <p:extLst>
      <p:ext uri="{BB962C8B-B14F-4D97-AF65-F5344CB8AC3E}">
        <p14:creationId xmlns:p14="http://schemas.microsoft.com/office/powerpoint/2010/main" val="2142894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25</a:t>
            </a:fld>
            <a:endParaRPr lang="en-US"/>
          </a:p>
        </p:txBody>
      </p:sp>
    </p:spTree>
    <p:extLst>
      <p:ext uri="{BB962C8B-B14F-4D97-AF65-F5344CB8AC3E}">
        <p14:creationId xmlns:p14="http://schemas.microsoft.com/office/powerpoint/2010/main" val="2327274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26</a:t>
            </a:fld>
            <a:endParaRPr lang="en-US"/>
          </a:p>
        </p:txBody>
      </p:sp>
    </p:spTree>
    <p:extLst>
      <p:ext uri="{BB962C8B-B14F-4D97-AF65-F5344CB8AC3E}">
        <p14:creationId xmlns:p14="http://schemas.microsoft.com/office/powerpoint/2010/main" val="2275884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27</a:t>
            </a:fld>
            <a:endParaRPr lang="en-US"/>
          </a:p>
        </p:txBody>
      </p:sp>
    </p:spTree>
    <p:extLst>
      <p:ext uri="{BB962C8B-B14F-4D97-AF65-F5344CB8AC3E}">
        <p14:creationId xmlns:p14="http://schemas.microsoft.com/office/powerpoint/2010/main" val="4039648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28</a:t>
            </a:fld>
            <a:endParaRPr lang="en-US"/>
          </a:p>
        </p:txBody>
      </p:sp>
    </p:spTree>
    <p:extLst>
      <p:ext uri="{BB962C8B-B14F-4D97-AF65-F5344CB8AC3E}">
        <p14:creationId xmlns:p14="http://schemas.microsoft.com/office/powerpoint/2010/main" val="3531919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29</a:t>
            </a:fld>
            <a:endParaRPr lang="en-US"/>
          </a:p>
        </p:txBody>
      </p:sp>
    </p:spTree>
    <p:extLst>
      <p:ext uri="{BB962C8B-B14F-4D97-AF65-F5344CB8AC3E}">
        <p14:creationId xmlns:p14="http://schemas.microsoft.com/office/powerpoint/2010/main" val="65872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a:p>
        </p:txBody>
      </p:sp>
    </p:spTree>
    <p:extLst>
      <p:ext uri="{BB962C8B-B14F-4D97-AF65-F5344CB8AC3E}">
        <p14:creationId xmlns:p14="http://schemas.microsoft.com/office/powerpoint/2010/main" val="2227144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30</a:t>
            </a:fld>
            <a:endParaRPr lang="en-US"/>
          </a:p>
        </p:txBody>
      </p:sp>
    </p:spTree>
    <p:extLst>
      <p:ext uri="{BB962C8B-B14F-4D97-AF65-F5344CB8AC3E}">
        <p14:creationId xmlns:p14="http://schemas.microsoft.com/office/powerpoint/2010/main" val="350842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4</a:t>
            </a:fld>
            <a:endParaRPr lang="en-US"/>
          </a:p>
        </p:txBody>
      </p:sp>
    </p:spTree>
    <p:extLst>
      <p:ext uri="{BB962C8B-B14F-4D97-AF65-F5344CB8AC3E}">
        <p14:creationId xmlns:p14="http://schemas.microsoft.com/office/powerpoint/2010/main" val="187475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5</a:t>
            </a:fld>
            <a:endParaRPr lang="en-US"/>
          </a:p>
        </p:txBody>
      </p:sp>
    </p:spTree>
    <p:extLst>
      <p:ext uri="{BB962C8B-B14F-4D97-AF65-F5344CB8AC3E}">
        <p14:creationId xmlns:p14="http://schemas.microsoft.com/office/powerpoint/2010/main" val="157267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6</a:t>
            </a:fld>
            <a:endParaRPr lang="en-US"/>
          </a:p>
        </p:txBody>
      </p:sp>
    </p:spTree>
    <p:extLst>
      <p:ext uri="{BB962C8B-B14F-4D97-AF65-F5344CB8AC3E}">
        <p14:creationId xmlns:p14="http://schemas.microsoft.com/office/powerpoint/2010/main" val="308394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7</a:t>
            </a:fld>
            <a:endParaRPr lang="en-US"/>
          </a:p>
        </p:txBody>
      </p:sp>
    </p:spTree>
    <p:extLst>
      <p:ext uri="{BB962C8B-B14F-4D97-AF65-F5344CB8AC3E}">
        <p14:creationId xmlns:p14="http://schemas.microsoft.com/office/powerpoint/2010/main" val="179644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8</a:t>
            </a:fld>
            <a:endParaRPr lang="en-US"/>
          </a:p>
        </p:txBody>
      </p:sp>
    </p:spTree>
    <p:extLst>
      <p:ext uri="{BB962C8B-B14F-4D97-AF65-F5344CB8AC3E}">
        <p14:creationId xmlns:p14="http://schemas.microsoft.com/office/powerpoint/2010/main" val="222378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a:p>
        </p:txBody>
      </p:sp>
    </p:spTree>
    <p:extLst>
      <p:ext uri="{BB962C8B-B14F-4D97-AF65-F5344CB8AC3E}">
        <p14:creationId xmlns:p14="http://schemas.microsoft.com/office/powerpoint/2010/main" val="307087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52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441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306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272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563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8956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738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3884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7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51995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02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C4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34DDA62-9765-42F7-84B0-C523B382B036}"/>
              </a:ext>
            </a:extLst>
          </p:cNvPr>
          <p:cNvSpPr/>
          <p:nvPr/>
        </p:nvSpPr>
        <p:spPr>
          <a:xfrm>
            <a:off x="3216113" y="2561024"/>
            <a:ext cx="5988373" cy="2333871"/>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7824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03027" y="5708396"/>
            <a:ext cx="2102068" cy="1155700"/>
            <a:chOff x="10490327"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C4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490327"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1A</a:t>
              </a:r>
            </a:p>
          </p:txBody>
        </p:sp>
      </p:grpSp>
    </p:spTree>
    <p:extLst>
      <p:ext uri="{BB962C8B-B14F-4D97-AF65-F5344CB8AC3E}">
        <p14:creationId xmlns:p14="http://schemas.microsoft.com/office/powerpoint/2010/main" val="156715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B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14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parking, scoreboard, several&#10;&#10;Description automatically generated">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4776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03027" y="5702300"/>
            <a:ext cx="2102068" cy="1155700"/>
            <a:chOff x="10490327"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008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490327"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1B</a:t>
              </a:r>
            </a:p>
          </p:txBody>
        </p:sp>
      </p:grpSp>
    </p:spTree>
    <p:extLst>
      <p:ext uri="{BB962C8B-B14F-4D97-AF65-F5344CB8AC3E}">
        <p14:creationId xmlns:p14="http://schemas.microsoft.com/office/powerpoint/2010/main" val="176760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93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34DDA62-9765-42F7-84B0-C523B382B036}"/>
              </a:ext>
            </a:extLst>
          </p:cNvPr>
          <p:cNvSpPr/>
          <p:nvPr/>
        </p:nvSpPr>
        <p:spPr>
          <a:xfrm>
            <a:off x="3216113" y="2561024"/>
            <a:ext cx="5988373" cy="2333871"/>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4776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76179" y="5708396"/>
            <a:ext cx="2102068" cy="1155700"/>
            <a:chOff x="10563479"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93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563479"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2A</a:t>
              </a:r>
            </a:p>
          </p:txBody>
        </p:sp>
      </p:grpSp>
    </p:spTree>
    <p:extLst>
      <p:ext uri="{BB962C8B-B14F-4D97-AF65-F5344CB8AC3E}">
        <p14:creationId xmlns:p14="http://schemas.microsoft.com/office/powerpoint/2010/main" val="14370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56A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34DDA62-9765-42F7-84B0-C523B382B036}"/>
              </a:ext>
            </a:extLst>
          </p:cNvPr>
          <p:cNvSpPr/>
          <p:nvPr/>
        </p:nvSpPr>
        <p:spPr>
          <a:xfrm>
            <a:off x="3216113" y="2561024"/>
            <a:ext cx="5988373" cy="2333871"/>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4776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57891" y="5708396"/>
            <a:ext cx="2102068" cy="1155700"/>
            <a:chOff x="10545191"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56A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545191"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2B</a:t>
              </a:r>
            </a:p>
          </p:txBody>
        </p:sp>
      </p:grpSp>
    </p:spTree>
    <p:extLst>
      <p:ext uri="{BB962C8B-B14F-4D97-AF65-F5344CB8AC3E}">
        <p14:creationId xmlns:p14="http://schemas.microsoft.com/office/powerpoint/2010/main" val="93272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A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D7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34DDA62-9765-42F7-84B0-C523B382B036}"/>
              </a:ext>
            </a:extLst>
          </p:cNvPr>
          <p:cNvSpPr/>
          <p:nvPr/>
        </p:nvSpPr>
        <p:spPr>
          <a:xfrm>
            <a:off x="3216113" y="2561024"/>
            <a:ext cx="5988373" cy="2333871"/>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4776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51795" y="5708396"/>
            <a:ext cx="2102068" cy="1155700"/>
            <a:chOff x="10539095"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D7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539095"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3A</a:t>
              </a:r>
            </a:p>
          </p:txBody>
        </p:sp>
      </p:grpSp>
    </p:spTree>
    <p:extLst>
      <p:ext uri="{BB962C8B-B14F-4D97-AF65-F5344CB8AC3E}">
        <p14:creationId xmlns:p14="http://schemas.microsoft.com/office/powerpoint/2010/main" val="19078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B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734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934DDA62-9765-42F7-84B0-C523B382B036}"/>
              </a:ext>
            </a:extLst>
          </p:cNvPr>
          <p:cNvSpPr/>
          <p:nvPr/>
        </p:nvSpPr>
        <p:spPr>
          <a:xfrm>
            <a:off x="3216113" y="2561024"/>
            <a:ext cx="5988373" cy="2333871"/>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4776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45699" y="5708396"/>
            <a:ext cx="2102068" cy="1155700"/>
            <a:chOff x="10532999"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734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532999"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3B</a:t>
              </a:r>
            </a:p>
          </p:txBody>
        </p:sp>
      </p:grpSp>
    </p:spTree>
    <p:extLst>
      <p:ext uri="{BB962C8B-B14F-4D97-AF65-F5344CB8AC3E}">
        <p14:creationId xmlns:p14="http://schemas.microsoft.com/office/powerpoint/2010/main" val="286389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1C304FF-9255-455E-A2C3-88D86F03B953}"/>
              </a:ext>
            </a:extLst>
          </p:cNvPr>
          <p:cNvSpPr txBox="1"/>
          <p:nvPr userDrawn="1"/>
        </p:nvSpPr>
        <p:spPr>
          <a:xfrm>
            <a:off x="5044966" y="3105834"/>
            <a:ext cx="2102068" cy="646331"/>
          </a:xfrm>
          <a:prstGeom prst="rect">
            <a:avLst/>
          </a:prstGeom>
          <a:noFill/>
        </p:spPr>
        <p:txBody>
          <a:bodyPr wrap="square" rtlCol="0">
            <a:spAutoFit/>
          </a:bodyPr>
          <a:lstStyle/>
          <a:p>
            <a:pPr algn="ctr"/>
            <a:r>
              <a:rPr lang="en-US" sz="36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The End</a:t>
            </a:r>
          </a:p>
        </p:txBody>
      </p:sp>
    </p:spTree>
    <p:extLst>
      <p:ext uri="{BB962C8B-B14F-4D97-AF65-F5344CB8AC3E}">
        <p14:creationId xmlns:p14="http://schemas.microsoft.com/office/powerpoint/2010/main" val="111580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7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6F7A0D26-1A79-4296-8A77-38F5DC3352B5}"/>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9762" y="6095982"/>
            <a:ext cx="1596876" cy="722376"/>
          </a:xfrm>
          <a:prstGeom prst="rect">
            <a:avLst/>
          </a:prstGeom>
        </p:spPr>
      </p:pic>
    </p:spTree>
    <p:extLst>
      <p:ext uri="{BB962C8B-B14F-4D97-AF65-F5344CB8AC3E}">
        <p14:creationId xmlns:p14="http://schemas.microsoft.com/office/powerpoint/2010/main" val="4127307035"/>
      </p:ext>
    </p:extLst>
  </p:cSld>
  <p:clrMap bg1="lt1" tx1="dk1" bg2="lt2" tx2="dk2" accent1="accent1" accent2="accent2" accent3="accent3" accent4="accent4" accent5="accent5" accent6="accent6" hlink="hlink" folHlink="folHlink"/>
  <p:sldLayoutIdLst>
    <p:sldLayoutId id="2147483790" r:id="rId1"/>
    <p:sldLayoutId id="2147483804" r:id="rId2"/>
    <p:sldLayoutId id="2147483791" r:id="rId3"/>
    <p:sldLayoutId id="2147483805" r:id="rId4"/>
    <p:sldLayoutId id="2147483806" r:id="rId5"/>
    <p:sldLayoutId id="2147483807" r:id="rId6"/>
    <p:sldLayoutId id="2147483808"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2.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media1.mp3"/><Relationship Id="rId7" Type="http://schemas.openxmlformats.org/officeDocument/2006/relationships/image" Target="../media/image24.png"/><Relationship Id="rId2" Type="http://schemas.microsoft.com/office/2007/relationships/media" Target="../media/media1.mp3"/><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9.xml"/><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slideLayout" Target="../slideLayouts/slideLayout9.xml"/><Relationship Id="rId1" Type="http://schemas.openxmlformats.org/officeDocument/2006/relationships/tags" Target="../tags/tag2.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2.png"/><Relationship Id="rId14" Type="http://schemas.microsoft.com/office/2007/relationships/hdphoto" Target="../media/hdphoto6.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2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25.xml"/><Relationship Id="rId5" Type="http://schemas.openxmlformats.org/officeDocument/2006/relationships/image" Target="../media/image29.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26.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27.xml"/><Relationship Id="rId5" Type="http://schemas.openxmlformats.org/officeDocument/2006/relationships/image" Target="../media/image22.sv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28.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4.xml"/><Relationship Id="rId5" Type="http://schemas.openxmlformats.org/officeDocument/2006/relationships/image" Target="../media/image17.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E5457D-E77D-9B0E-E489-76D128C1D44D}"/>
              </a:ext>
            </a:extLst>
          </p:cNvPr>
          <p:cNvSpPr txBox="1"/>
          <p:nvPr/>
        </p:nvSpPr>
        <p:spPr>
          <a:xfrm>
            <a:off x="10217676" y="478494"/>
            <a:ext cx="183498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Unit </a:t>
            </a:r>
            <a:r>
              <a:rPr lang="en-US" sz="4400" b="1" dirty="0">
                <a:solidFill>
                  <a:prstClr val="white"/>
                </a:solidFill>
                <a:latin typeface="Calibri" panose="020F0502020204030204"/>
              </a:rPr>
              <a:t>2</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CEF8A17-D902-4DBB-78A9-65E5605E8184}"/>
              </a:ext>
            </a:extLst>
          </p:cNvPr>
          <p:cNvSpPr/>
          <p:nvPr/>
        </p:nvSpPr>
        <p:spPr>
          <a:xfrm>
            <a:off x="2939143" y="2503714"/>
            <a:ext cx="6868886" cy="2536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grpSp>
        <p:nvGrpSpPr>
          <p:cNvPr id="2" name="Group 1">
            <a:extLst>
              <a:ext uri="{FF2B5EF4-FFF2-40B4-BE49-F238E27FC236}">
                <a16:creationId xmlns:a16="http://schemas.microsoft.com/office/drawing/2014/main" id="{D46E1508-1A2E-87D1-AA5F-B7F899A495A3}"/>
              </a:ext>
            </a:extLst>
          </p:cNvPr>
          <p:cNvGrpSpPr/>
          <p:nvPr/>
        </p:nvGrpSpPr>
        <p:grpSpPr>
          <a:xfrm>
            <a:off x="2202279" y="3093203"/>
            <a:ext cx="7787442" cy="2195594"/>
            <a:chOff x="1197885" y="458742"/>
            <a:chExt cx="7592331" cy="1767141"/>
          </a:xfrm>
        </p:grpSpPr>
        <p:grpSp>
          <p:nvGrpSpPr>
            <p:cNvPr id="3" name="Group 2">
              <a:extLst>
                <a:ext uri="{FF2B5EF4-FFF2-40B4-BE49-F238E27FC236}">
                  <a16:creationId xmlns:a16="http://schemas.microsoft.com/office/drawing/2014/main" id="{0DA037FC-5139-88EB-DE7C-36ABAAD392A7}"/>
                </a:ext>
              </a:extLst>
            </p:cNvPr>
            <p:cNvGrpSpPr/>
            <p:nvPr/>
          </p:nvGrpSpPr>
          <p:grpSpPr>
            <a:xfrm>
              <a:off x="1197885" y="458742"/>
              <a:ext cx="7450853" cy="1767141"/>
              <a:chOff x="1546227" y="-1486807"/>
              <a:chExt cx="7450853" cy="1767141"/>
            </a:xfrm>
          </p:grpSpPr>
          <p:sp>
            <p:nvSpPr>
              <p:cNvPr id="5" name="Rectangle 4">
                <a:extLst>
                  <a:ext uri="{FF2B5EF4-FFF2-40B4-BE49-F238E27FC236}">
                    <a16:creationId xmlns:a16="http://schemas.microsoft.com/office/drawing/2014/main" id="{A0E1C9C6-7FEC-6286-60A6-D04078987ECC}"/>
                  </a:ext>
                </a:extLst>
              </p:cNvPr>
              <p:cNvSpPr/>
              <p:nvPr/>
            </p:nvSpPr>
            <p:spPr>
              <a:xfrm>
                <a:off x="2046550" y="-1325343"/>
                <a:ext cx="6950530" cy="1605677"/>
              </a:xfrm>
              <a:prstGeom prst="rect">
                <a:avLst/>
              </a:prstGeom>
              <a:solidFill>
                <a:srgbClr val="906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F1DD5B-41DF-7EF2-15EB-DBE06D708069}"/>
                  </a:ext>
                </a:extLst>
              </p:cNvPr>
              <p:cNvSpPr/>
              <p:nvPr/>
            </p:nvSpPr>
            <p:spPr>
              <a:xfrm>
                <a:off x="1959428" y="-1425847"/>
                <a:ext cx="6950529" cy="1607095"/>
              </a:xfrm>
              <a:prstGeom prst="rect">
                <a:avLst/>
              </a:prstGeom>
              <a:solidFill>
                <a:srgbClr val="E6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AED857-9225-186D-3D73-39E9F12FC9B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7109" b="79621" l="9504" r="92562">
                            <a14:foregroundMark x1="10124" y1="54028" x2="10537" y2="69668"/>
                            <a14:foregroundMark x1="23967" y1="32227" x2="31818" y2="36493"/>
                            <a14:foregroundMark x1="92975" y1="43128" x2="76446" y2="36967"/>
                            <a14:foregroundMark x1="76860" y1="35545" x2="41942" y2="41232"/>
                            <a14:foregroundMark x1="52686" y1="39810" x2="25000" y2="34597"/>
                            <a14:foregroundMark x1="13843" y1="80095" x2="13843" y2="80095"/>
                          </a14:backgroundRemoval>
                        </a14:imgEffect>
                      </a14:imgLayer>
                    </a14:imgProps>
                  </a:ext>
                  <a:ext uri="{28A0092B-C50C-407E-A947-70E740481C1C}">
                    <a14:useLocalDpi xmlns:a14="http://schemas.microsoft.com/office/drawing/2010/main"/>
                  </a:ext>
                </a:extLst>
              </a:blip>
              <a:srcRect/>
              <a:stretch/>
            </p:blipFill>
            <p:spPr>
              <a:xfrm>
                <a:off x="1546227" y="-1486807"/>
                <a:ext cx="2950028" cy="1180664"/>
              </a:xfrm>
              <a:prstGeom prst="rect">
                <a:avLst/>
              </a:prstGeom>
            </p:spPr>
          </p:pic>
        </p:grpSp>
        <p:sp>
          <p:nvSpPr>
            <p:cNvPr id="4" name="TextBox 3">
              <a:extLst>
                <a:ext uri="{FF2B5EF4-FFF2-40B4-BE49-F238E27FC236}">
                  <a16:creationId xmlns:a16="http://schemas.microsoft.com/office/drawing/2014/main" id="{275249A0-1F15-A2A3-1ABF-4DDA7CB1B4B5}"/>
                </a:ext>
              </a:extLst>
            </p:cNvPr>
            <p:cNvSpPr txBox="1"/>
            <p:nvPr/>
          </p:nvSpPr>
          <p:spPr>
            <a:xfrm>
              <a:off x="2235202" y="1158699"/>
              <a:ext cx="6555014" cy="867007"/>
            </a:xfrm>
            <a:prstGeom prst="rect">
              <a:avLst/>
            </a:prstGeom>
            <a:noFill/>
          </p:spPr>
          <p:txBody>
            <a:bodyPr wrap="square" rtlCol="0">
              <a:spAutoFit/>
            </a:bodyPr>
            <a:lstStyle/>
            <a:p>
              <a:r>
                <a:rPr lang="en-US" sz="3200" b="1" dirty="0"/>
                <a:t>Working out the meaning of words and phrases (I)</a:t>
              </a:r>
            </a:p>
          </p:txBody>
        </p:sp>
      </p:grpSp>
    </p:spTree>
    <p:extLst>
      <p:ext uri="{BB962C8B-B14F-4D97-AF65-F5344CB8AC3E}">
        <p14:creationId xmlns:p14="http://schemas.microsoft.com/office/powerpoint/2010/main" val="203950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C0DD8-6899-4E10-9900-281A1035BD11}"/>
              </a:ext>
            </a:extLst>
          </p:cNvPr>
          <p:cNvSpPr/>
          <p:nvPr/>
        </p:nvSpPr>
        <p:spPr>
          <a:xfrm>
            <a:off x="1114425" y="429516"/>
            <a:ext cx="10229850" cy="3188156"/>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163C39-DCA4-8266-7E95-4639F4B9DC1F}"/>
              </a:ext>
            </a:extLst>
          </p:cNvPr>
          <p:cNvSpPr txBox="1"/>
          <p:nvPr/>
        </p:nvSpPr>
        <p:spPr>
          <a:xfrm>
            <a:off x="1426187" y="793775"/>
            <a:ext cx="9651388" cy="2800767"/>
          </a:xfrm>
          <a:prstGeom prst="rect">
            <a:avLst/>
          </a:prstGeom>
          <a:noFill/>
        </p:spPr>
        <p:txBody>
          <a:bodyPr wrap="square" rtlCol="0">
            <a:spAutoFit/>
          </a:bodyPr>
          <a:lstStyle/>
          <a:p>
            <a:r>
              <a:rPr lang="en-US" sz="4400" dirty="0"/>
              <a:t>Frankie is a gifted photographer. He took up photography a year ago. Last month, he won first prize at a photography competition.</a:t>
            </a:r>
          </a:p>
        </p:txBody>
      </p:sp>
      <p:sp>
        <p:nvSpPr>
          <p:cNvPr id="8" name="Rectangle 7">
            <a:extLst>
              <a:ext uri="{FF2B5EF4-FFF2-40B4-BE49-F238E27FC236}">
                <a16:creationId xmlns:a16="http://schemas.microsoft.com/office/drawing/2014/main" id="{8C4EBD89-D437-EC6E-7F37-DC74B1CAA00B}"/>
              </a:ext>
            </a:extLst>
          </p:cNvPr>
          <p:cNvSpPr/>
          <p:nvPr/>
        </p:nvSpPr>
        <p:spPr>
          <a:xfrm>
            <a:off x="2144486" y="2278864"/>
            <a:ext cx="7402284" cy="595086"/>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D54051-5757-B4DA-403E-E35D53F4B293}"/>
              </a:ext>
            </a:extLst>
          </p:cNvPr>
          <p:cNvSpPr/>
          <p:nvPr/>
        </p:nvSpPr>
        <p:spPr>
          <a:xfrm>
            <a:off x="1426187" y="2992572"/>
            <a:ext cx="2938984" cy="595086"/>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FB45A25E-4C14-0B45-24D2-E7D02C6623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0138162" y="4316836"/>
            <a:ext cx="1594509" cy="25411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1F7E7DD-639A-F720-E5CF-7C3A5846E840}"/>
              </a:ext>
            </a:extLst>
          </p:cNvPr>
          <p:cNvSpPr txBox="1"/>
          <p:nvPr/>
        </p:nvSpPr>
        <p:spPr>
          <a:xfrm>
            <a:off x="1661789" y="3907849"/>
            <a:ext cx="8367678" cy="1384995"/>
          </a:xfrm>
          <a:prstGeom prst="rect">
            <a:avLst/>
          </a:prstGeom>
          <a:noFill/>
        </p:spPr>
        <p:txBody>
          <a:bodyPr wrap="square" lIns="91440" tIns="45720" rIns="91440" bIns="45720" rtlCol="0" anchor="t">
            <a:spAutoFit/>
          </a:bodyPr>
          <a:lstStyle/>
          <a:p>
            <a:r>
              <a:rPr lang="en-US" sz="2800" b="1" dirty="0">
                <a:solidFill>
                  <a:srgbClr val="0070C0"/>
                </a:solidFill>
              </a:rPr>
              <a:t>… yet he ‘won first prize at a photography competition’ – Frankie has an admirable ability or skill to do something well.</a:t>
            </a:r>
          </a:p>
        </p:txBody>
      </p:sp>
      <p:sp>
        <p:nvSpPr>
          <p:cNvPr id="15" name="Rectangle 14">
            <a:extLst>
              <a:ext uri="{FF2B5EF4-FFF2-40B4-BE49-F238E27FC236}">
                <a16:creationId xmlns:a16="http://schemas.microsoft.com/office/drawing/2014/main" id="{AC2CFFE8-8EC1-69BC-1BD4-1313927C138B}"/>
              </a:ext>
            </a:extLst>
          </p:cNvPr>
          <p:cNvSpPr/>
          <p:nvPr/>
        </p:nvSpPr>
        <p:spPr>
          <a:xfrm>
            <a:off x="4131208" y="960397"/>
            <a:ext cx="142602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6E356B6-B47E-4CA4-1BAE-E12A1B714C16}"/>
              </a:ext>
            </a:extLst>
          </p:cNvPr>
          <p:cNvSpPr/>
          <p:nvPr/>
        </p:nvSpPr>
        <p:spPr>
          <a:xfrm>
            <a:off x="9688284" y="902632"/>
            <a:ext cx="1077529" cy="531013"/>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EC6AFF-493B-7882-FA93-2FD6FBD61363}"/>
              </a:ext>
            </a:extLst>
          </p:cNvPr>
          <p:cNvSpPr/>
          <p:nvPr/>
        </p:nvSpPr>
        <p:spPr>
          <a:xfrm>
            <a:off x="1426187" y="1565156"/>
            <a:ext cx="6226470" cy="595086"/>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338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C0DD8-6899-4E10-9900-281A1035BD11}"/>
              </a:ext>
            </a:extLst>
          </p:cNvPr>
          <p:cNvSpPr/>
          <p:nvPr/>
        </p:nvSpPr>
        <p:spPr>
          <a:xfrm>
            <a:off x="1114425" y="556530"/>
            <a:ext cx="10229850" cy="3188156"/>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163C39-DCA4-8266-7E95-4639F4B9DC1F}"/>
              </a:ext>
            </a:extLst>
          </p:cNvPr>
          <p:cNvSpPr txBox="1"/>
          <p:nvPr/>
        </p:nvSpPr>
        <p:spPr>
          <a:xfrm>
            <a:off x="1426187" y="793775"/>
            <a:ext cx="9651388" cy="2800767"/>
          </a:xfrm>
          <a:prstGeom prst="rect">
            <a:avLst/>
          </a:prstGeom>
          <a:noFill/>
        </p:spPr>
        <p:txBody>
          <a:bodyPr wrap="square" rtlCol="0">
            <a:spAutoFit/>
          </a:bodyPr>
          <a:lstStyle/>
          <a:p>
            <a:r>
              <a:rPr lang="en-US" sz="4400" dirty="0"/>
              <a:t>Frankie is a gifted photographer. He took up photography a year ago. Last month, he won first prize at a photography competition.</a:t>
            </a:r>
          </a:p>
        </p:txBody>
      </p:sp>
      <p:sp>
        <p:nvSpPr>
          <p:cNvPr id="6" name="TextBox 5">
            <a:extLst>
              <a:ext uri="{FF2B5EF4-FFF2-40B4-BE49-F238E27FC236}">
                <a16:creationId xmlns:a16="http://schemas.microsoft.com/office/drawing/2014/main" id="{21C9460A-08C7-7214-B4E1-0D97031A0E3A}"/>
              </a:ext>
            </a:extLst>
          </p:cNvPr>
          <p:cNvSpPr txBox="1"/>
          <p:nvPr/>
        </p:nvSpPr>
        <p:spPr>
          <a:xfrm>
            <a:off x="2721859" y="3981931"/>
            <a:ext cx="6748281" cy="1831271"/>
          </a:xfrm>
          <a:prstGeom prst="rect">
            <a:avLst/>
          </a:prstGeom>
          <a:noFill/>
        </p:spPr>
        <p:txBody>
          <a:bodyPr wrap="square" rtlCol="0">
            <a:spAutoFit/>
          </a:bodyPr>
          <a:lstStyle/>
          <a:p>
            <a:pPr>
              <a:spcAft>
                <a:spcPts val="600"/>
              </a:spcAft>
            </a:pPr>
            <a:r>
              <a:rPr lang="en-US" sz="3600" b="1" dirty="0"/>
              <a:t>What is the meaning of ‘gifted’?</a:t>
            </a:r>
          </a:p>
          <a:p>
            <a:pPr defTabSz="1320800">
              <a:tabLst>
                <a:tab pos="571500" algn="l"/>
                <a:tab pos="1028700" algn="l"/>
              </a:tabLst>
            </a:pPr>
            <a:r>
              <a:rPr lang="en-US" sz="3600" dirty="0"/>
              <a:t>	</a:t>
            </a:r>
            <a:r>
              <a:rPr lang="en-US" sz="3600" b="1" dirty="0"/>
              <a:t>A</a:t>
            </a:r>
            <a:r>
              <a:rPr lang="en-US" sz="3600" dirty="0"/>
              <a:t> 	beginner</a:t>
            </a:r>
          </a:p>
          <a:p>
            <a:pPr defTabSz="1712913">
              <a:tabLst>
                <a:tab pos="571500" algn="l"/>
                <a:tab pos="1028700" algn="l"/>
              </a:tabLst>
            </a:pPr>
            <a:r>
              <a:rPr lang="en-US" sz="3600" dirty="0"/>
              <a:t>	</a:t>
            </a:r>
            <a:r>
              <a:rPr lang="en-US" sz="3600" b="1" dirty="0"/>
              <a:t>B</a:t>
            </a:r>
            <a:r>
              <a:rPr lang="en-US" sz="3600" dirty="0"/>
              <a:t> 	talented</a:t>
            </a:r>
          </a:p>
        </p:txBody>
      </p:sp>
      <p:sp>
        <p:nvSpPr>
          <p:cNvPr id="9" name="Oval 8">
            <a:extLst>
              <a:ext uri="{FF2B5EF4-FFF2-40B4-BE49-F238E27FC236}">
                <a16:creationId xmlns:a16="http://schemas.microsoft.com/office/drawing/2014/main" id="{5A9CBDA5-9D20-7F66-DAC9-F878A9CE2787}"/>
              </a:ext>
            </a:extLst>
          </p:cNvPr>
          <p:cNvSpPr/>
          <p:nvPr/>
        </p:nvSpPr>
        <p:spPr>
          <a:xfrm>
            <a:off x="2837584" y="4741130"/>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BCF0BDE-6A39-3CA4-9574-D10839A89AED}"/>
              </a:ext>
            </a:extLst>
          </p:cNvPr>
          <p:cNvSpPr/>
          <p:nvPr/>
        </p:nvSpPr>
        <p:spPr>
          <a:xfrm>
            <a:off x="2837584" y="5284181"/>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90960D-4D08-766A-5956-F9FAE552AB84}"/>
              </a:ext>
            </a:extLst>
          </p:cNvPr>
          <p:cNvSpPr txBox="1"/>
          <p:nvPr/>
        </p:nvSpPr>
        <p:spPr>
          <a:xfrm>
            <a:off x="1907357" y="6064225"/>
            <a:ext cx="8377283" cy="523220"/>
          </a:xfrm>
          <a:prstGeom prst="rect">
            <a:avLst/>
          </a:prstGeom>
          <a:noFill/>
        </p:spPr>
        <p:txBody>
          <a:bodyPr wrap="square" lIns="91440" tIns="45720" rIns="91440" bIns="45720" rtlCol="0" anchor="t">
            <a:spAutoFit/>
          </a:bodyPr>
          <a:lstStyle/>
          <a:p>
            <a:pPr algn="ctr"/>
            <a:r>
              <a:rPr lang="en-US" sz="2800" dirty="0">
                <a:solidFill>
                  <a:srgbClr val="0070C0"/>
                </a:solidFill>
                <a:latin typeface="Kristen ITC"/>
              </a:rPr>
              <a:t>So the answer to this question is …</a:t>
            </a:r>
          </a:p>
        </p:txBody>
      </p:sp>
      <p:pic>
        <p:nvPicPr>
          <p:cNvPr id="4" name="Picture 4">
            <a:extLst>
              <a:ext uri="{FF2B5EF4-FFF2-40B4-BE49-F238E27FC236}">
                <a16:creationId xmlns:a16="http://schemas.microsoft.com/office/drawing/2014/main" id="{D729ADFA-68BD-FA17-9490-C7F30921AB7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1529749" y="5183346"/>
            <a:ext cx="1307835" cy="15817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4177AB4-E62B-E738-77B4-9B816C890722}"/>
              </a:ext>
            </a:extLst>
          </p:cNvPr>
          <p:cNvSpPr/>
          <p:nvPr/>
        </p:nvSpPr>
        <p:spPr>
          <a:xfrm>
            <a:off x="4131208" y="960397"/>
            <a:ext cx="142602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947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C0DD8-6899-4E10-9900-281A1035BD11}"/>
              </a:ext>
            </a:extLst>
          </p:cNvPr>
          <p:cNvSpPr/>
          <p:nvPr/>
        </p:nvSpPr>
        <p:spPr>
          <a:xfrm>
            <a:off x="1114425" y="556530"/>
            <a:ext cx="10229850" cy="3188156"/>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163C39-DCA4-8266-7E95-4639F4B9DC1F}"/>
              </a:ext>
            </a:extLst>
          </p:cNvPr>
          <p:cNvSpPr txBox="1"/>
          <p:nvPr/>
        </p:nvSpPr>
        <p:spPr>
          <a:xfrm>
            <a:off x="1426187" y="793775"/>
            <a:ext cx="9651388" cy="2800767"/>
          </a:xfrm>
          <a:prstGeom prst="rect">
            <a:avLst/>
          </a:prstGeom>
          <a:noFill/>
        </p:spPr>
        <p:txBody>
          <a:bodyPr wrap="square" rtlCol="0">
            <a:spAutoFit/>
          </a:bodyPr>
          <a:lstStyle/>
          <a:p>
            <a:r>
              <a:rPr lang="en-US" sz="4400" dirty="0"/>
              <a:t>Frankie is a gifted photographer. He took up photography a year ago. Last month, he won first prize at a photography competition.</a:t>
            </a:r>
          </a:p>
        </p:txBody>
      </p:sp>
      <p:sp>
        <p:nvSpPr>
          <p:cNvPr id="6" name="TextBox 5">
            <a:extLst>
              <a:ext uri="{FF2B5EF4-FFF2-40B4-BE49-F238E27FC236}">
                <a16:creationId xmlns:a16="http://schemas.microsoft.com/office/drawing/2014/main" id="{21C9460A-08C7-7214-B4E1-0D97031A0E3A}"/>
              </a:ext>
            </a:extLst>
          </p:cNvPr>
          <p:cNvSpPr txBox="1"/>
          <p:nvPr/>
        </p:nvSpPr>
        <p:spPr>
          <a:xfrm>
            <a:off x="2721859" y="3981931"/>
            <a:ext cx="6748281" cy="1831271"/>
          </a:xfrm>
          <a:prstGeom prst="rect">
            <a:avLst/>
          </a:prstGeom>
          <a:noFill/>
        </p:spPr>
        <p:txBody>
          <a:bodyPr wrap="square" rtlCol="0">
            <a:spAutoFit/>
          </a:bodyPr>
          <a:lstStyle/>
          <a:p>
            <a:pPr>
              <a:spcAft>
                <a:spcPts val="600"/>
              </a:spcAft>
            </a:pPr>
            <a:r>
              <a:rPr lang="en-US" sz="3600" b="1" dirty="0"/>
              <a:t>What is the meaning of ‘gifted’?</a:t>
            </a:r>
          </a:p>
          <a:p>
            <a:pPr defTabSz="1320800">
              <a:tabLst>
                <a:tab pos="571500" algn="l"/>
                <a:tab pos="1028700" algn="l"/>
              </a:tabLst>
            </a:pPr>
            <a:r>
              <a:rPr lang="en-US" sz="3600" dirty="0"/>
              <a:t>	</a:t>
            </a:r>
            <a:r>
              <a:rPr lang="en-US" sz="3600" b="1" dirty="0"/>
              <a:t>A</a:t>
            </a:r>
            <a:r>
              <a:rPr lang="en-US" sz="3600" dirty="0"/>
              <a:t> 	beginner</a:t>
            </a:r>
          </a:p>
          <a:p>
            <a:pPr defTabSz="1712913">
              <a:tabLst>
                <a:tab pos="571500" algn="l"/>
                <a:tab pos="1028700" algn="l"/>
              </a:tabLst>
            </a:pPr>
            <a:r>
              <a:rPr lang="en-US" sz="3600" dirty="0"/>
              <a:t>	</a:t>
            </a:r>
            <a:r>
              <a:rPr lang="en-US" sz="3600" b="1" dirty="0"/>
              <a:t>B</a:t>
            </a:r>
            <a:r>
              <a:rPr lang="en-US" sz="3600" dirty="0"/>
              <a:t> 	talented</a:t>
            </a:r>
          </a:p>
        </p:txBody>
      </p:sp>
      <p:sp>
        <p:nvSpPr>
          <p:cNvPr id="8" name="Oval 7">
            <a:extLst>
              <a:ext uri="{FF2B5EF4-FFF2-40B4-BE49-F238E27FC236}">
                <a16:creationId xmlns:a16="http://schemas.microsoft.com/office/drawing/2014/main" id="{A75B48CA-2E47-4BEC-540E-1CEF737F4DBB}"/>
              </a:ext>
            </a:extLst>
          </p:cNvPr>
          <p:cNvSpPr/>
          <p:nvPr/>
        </p:nvSpPr>
        <p:spPr>
          <a:xfrm>
            <a:off x="2859787" y="5296193"/>
            <a:ext cx="388258" cy="369382"/>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EDE7317-88D6-7AD6-D320-9DE5DF290F27}"/>
              </a:ext>
            </a:extLst>
          </p:cNvPr>
          <p:cNvGrpSpPr/>
          <p:nvPr/>
        </p:nvGrpSpPr>
        <p:grpSpPr>
          <a:xfrm>
            <a:off x="9413265" y="5594372"/>
            <a:ext cx="2143125" cy="896458"/>
            <a:chOff x="9934575" y="5504342"/>
            <a:chExt cx="2143125" cy="896458"/>
          </a:xfrm>
        </p:grpSpPr>
        <p:pic>
          <p:nvPicPr>
            <p:cNvPr id="12" name="Graphic 11" descr="Thumbs up sign outline">
              <a:extLst>
                <a:ext uri="{FF2B5EF4-FFF2-40B4-BE49-F238E27FC236}">
                  <a16:creationId xmlns:a16="http://schemas.microsoft.com/office/drawing/2014/main" id="{3AEB9746-27A8-6927-5BE1-80C1798BDE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34575" y="5504342"/>
              <a:ext cx="896458" cy="896458"/>
            </a:xfrm>
            <a:prstGeom prst="rect">
              <a:avLst/>
            </a:prstGeom>
          </p:spPr>
        </p:pic>
        <p:sp>
          <p:nvSpPr>
            <p:cNvPr id="13" name="TextBox 12">
              <a:extLst>
                <a:ext uri="{FF2B5EF4-FFF2-40B4-BE49-F238E27FC236}">
                  <a16:creationId xmlns:a16="http://schemas.microsoft.com/office/drawing/2014/main" id="{0670CFE5-F816-9964-4893-B6139EC87649}"/>
                </a:ext>
              </a:extLst>
            </p:cNvPr>
            <p:cNvSpPr txBox="1"/>
            <p:nvPr/>
          </p:nvSpPr>
          <p:spPr>
            <a:xfrm>
              <a:off x="10512927" y="5536079"/>
              <a:ext cx="1564773" cy="369332"/>
            </a:xfrm>
            <a:prstGeom prst="rect">
              <a:avLst/>
            </a:prstGeom>
            <a:noFill/>
          </p:spPr>
          <p:txBody>
            <a:bodyPr wrap="square" rtlCol="0">
              <a:spAutoFit/>
            </a:bodyPr>
            <a:lstStyle/>
            <a:p>
              <a:r>
                <a:rPr lang="en-US" b="1" dirty="0">
                  <a:solidFill>
                    <a:schemeClr val="accent2">
                      <a:lumMod val="50000"/>
                    </a:schemeClr>
                  </a:solidFill>
                </a:rPr>
                <a:t>Well done!</a:t>
              </a:r>
            </a:p>
          </p:txBody>
        </p:sp>
      </p:grpSp>
      <p:sp>
        <p:nvSpPr>
          <p:cNvPr id="15" name="Oval 14">
            <a:extLst>
              <a:ext uri="{FF2B5EF4-FFF2-40B4-BE49-F238E27FC236}">
                <a16:creationId xmlns:a16="http://schemas.microsoft.com/office/drawing/2014/main" id="{679040BB-1149-7BE2-3D13-ACE62D5D897E}"/>
              </a:ext>
            </a:extLst>
          </p:cNvPr>
          <p:cNvSpPr/>
          <p:nvPr/>
        </p:nvSpPr>
        <p:spPr>
          <a:xfrm>
            <a:off x="2837584" y="4741130"/>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8384A59-4D0E-27F6-C28E-4733EC38DAB5}"/>
              </a:ext>
            </a:extLst>
          </p:cNvPr>
          <p:cNvSpPr/>
          <p:nvPr/>
        </p:nvSpPr>
        <p:spPr>
          <a:xfrm>
            <a:off x="4131208" y="960397"/>
            <a:ext cx="142602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7384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C3FD2-AF88-4EF1-AFB7-5D31BD5AA0BF}"/>
              </a:ext>
            </a:extLst>
          </p:cNvPr>
          <p:cNvSpPr>
            <a:spLocks noGrp="1"/>
          </p:cNvSpPr>
          <p:nvPr>
            <p:ph idx="4294967295"/>
          </p:nvPr>
        </p:nvSpPr>
        <p:spPr>
          <a:xfrm>
            <a:off x="4873625" y="1792288"/>
            <a:ext cx="5565775" cy="3932237"/>
          </a:xfrm>
        </p:spPr>
        <p:txBody>
          <a:bodyPr/>
          <a:lstStyle/>
          <a:p>
            <a:pPr marL="0" indent="0">
              <a:buNone/>
            </a:pPr>
            <a:r>
              <a:rPr lang="en-US">
                <a:solidFill>
                  <a:srgbClr val="0070C0"/>
                </a:solidFill>
                <a:latin typeface="Kristen ITC" panose="03050502040202030202" pitchFamily="66" charset="0"/>
              </a:rPr>
              <a:t>Let’s look at more examples!</a:t>
            </a:r>
          </a:p>
        </p:txBody>
      </p:sp>
      <p:pic>
        <p:nvPicPr>
          <p:cNvPr id="7" name="Picture 4">
            <a:extLst>
              <a:ext uri="{FF2B5EF4-FFF2-40B4-BE49-F238E27FC236}">
                <a16:creationId xmlns:a16="http://schemas.microsoft.com/office/drawing/2014/main" id="{DF83CE09-9749-46CA-8F6E-F62A779E196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840707" y="819317"/>
            <a:ext cx="3819053" cy="46189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16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F375DD8-97D2-E237-28B3-DCA30B6613FB}"/>
              </a:ext>
            </a:extLst>
          </p:cNvPr>
          <p:cNvGrpSpPr/>
          <p:nvPr/>
        </p:nvGrpSpPr>
        <p:grpSpPr>
          <a:xfrm>
            <a:off x="599440" y="320534"/>
            <a:ext cx="11118625" cy="2595387"/>
            <a:chOff x="981074" y="588417"/>
            <a:chExt cx="10872360" cy="4140989"/>
          </a:xfrm>
        </p:grpSpPr>
        <p:sp>
          <p:nvSpPr>
            <p:cNvPr id="8" name="Rectangle: Rounded Corners 7">
              <a:extLst>
                <a:ext uri="{FF2B5EF4-FFF2-40B4-BE49-F238E27FC236}">
                  <a16:creationId xmlns:a16="http://schemas.microsoft.com/office/drawing/2014/main" id="{CF82B332-086B-B709-0127-E0BB039CEDFC}"/>
                </a:ext>
              </a:extLst>
            </p:cNvPr>
            <p:cNvSpPr/>
            <p:nvPr/>
          </p:nvSpPr>
          <p:spPr>
            <a:xfrm>
              <a:off x="981074" y="588417"/>
              <a:ext cx="10750053" cy="4140989"/>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92D499A-AD88-F40E-8C6D-B7CC8713F88D}"/>
                </a:ext>
              </a:extLst>
            </p:cNvPr>
            <p:cNvSpPr txBox="1"/>
            <p:nvPr/>
          </p:nvSpPr>
          <p:spPr>
            <a:xfrm>
              <a:off x="1103381" y="787530"/>
              <a:ext cx="10750053" cy="3682975"/>
            </a:xfrm>
            <a:prstGeom prst="rect">
              <a:avLst/>
            </a:prstGeom>
            <a:noFill/>
          </p:spPr>
          <p:txBody>
            <a:bodyPr wrap="square" lIns="91440" tIns="45720" rIns="91440" bIns="45720" rtlCol="0" anchor="t">
              <a:spAutoFit/>
            </a:bodyPr>
            <a:lstStyle/>
            <a:p>
              <a:pPr>
                <a:spcAft>
                  <a:spcPts val="600"/>
                </a:spcAft>
              </a:pPr>
              <a:r>
                <a:rPr lang="en-US" sz="3600" dirty="0"/>
                <a:t>It may look like a misshapen monster, but in fact it’s an ‘ugly’ apple on sale at one of France’s most popular supermarkets. Elsewhere, other shops are selling out-of-date goods and donating food to charity.</a:t>
              </a:r>
              <a:endParaRPr lang="en-US" sz="3600" dirty="0">
                <a:ea typeface="Calibri"/>
                <a:cs typeface="Calibri"/>
              </a:endParaRPr>
            </a:p>
          </p:txBody>
        </p:sp>
      </p:grpSp>
      <p:sp>
        <p:nvSpPr>
          <p:cNvPr id="15" name="TextBox 14">
            <a:extLst>
              <a:ext uri="{FF2B5EF4-FFF2-40B4-BE49-F238E27FC236}">
                <a16:creationId xmlns:a16="http://schemas.microsoft.com/office/drawing/2014/main" id="{310CD18A-569A-3524-F764-5A46378227CB}"/>
              </a:ext>
            </a:extLst>
          </p:cNvPr>
          <p:cNvSpPr txBox="1"/>
          <p:nvPr/>
        </p:nvSpPr>
        <p:spPr>
          <a:xfrm>
            <a:off x="1422044" y="3011154"/>
            <a:ext cx="9598493" cy="1200329"/>
          </a:xfrm>
          <a:prstGeom prst="rect">
            <a:avLst/>
          </a:prstGeom>
          <a:noFill/>
        </p:spPr>
        <p:txBody>
          <a:bodyPr wrap="square" lIns="91440" tIns="45720" rIns="91440" bIns="45720" rtlCol="0" anchor="t">
            <a:spAutoFit/>
          </a:bodyPr>
          <a:lstStyle/>
          <a:p>
            <a:pPr>
              <a:spcAft>
                <a:spcPts val="600"/>
              </a:spcAft>
            </a:pPr>
            <a:r>
              <a:rPr lang="en-US" sz="3600" b="1" dirty="0"/>
              <a:t>In the text, ‘misshapen’ is closest in meaning </a:t>
            </a:r>
            <a:br>
              <a:rPr lang="en-US" sz="3600" b="1" dirty="0"/>
            </a:br>
            <a:r>
              <a:rPr lang="en-US" sz="3600" b="1" dirty="0"/>
              <a:t>to …</a:t>
            </a:r>
            <a:endParaRPr lang="en-US" sz="3600" dirty="0"/>
          </a:p>
        </p:txBody>
      </p:sp>
      <p:sp>
        <p:nvSpPr>
          <p:cNvPr id="17" name="Oval 16">
            <a:extLst>
              <a:ext uri="{FF2B5EF4-FFF2-40B4-BE49-F238E27FC236}">
                <a16:creationId xmlns:a16="http://schemas.microsoft.com/office/drawing/2014/main" id="{3FABBCAF-AA67-CD50-24E0-2E59F95B700D}"/>
              </a:ext>
            </a:extLst>
          </p:cNvPr>
          <p:cNvSpPr/>
          <p:nvPr/>
        </p:nvSpPr>
        <p:spPr>
          <a:xfrm>
            <a:off x="1621779" y="441657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784B253-AE04-6C0D-CEF1-A5DF08466AB3}"/>
              </a:ext>
            </a:extLst>
          </p:cNvPr>
          <p:cNvSpPr/>
          <p:nvPr/>
        </p:nvSpPr>
        <p:spPr>
          <a:xfrm>
            <a:off x="1594885" y="496059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957B6A-679B-66DB-6071-9197E161F0AB}"/>
              </a:ext>
            </a:extLst>
          </p:cNvPr>
          <p:cNvSpPr/>
          <p:nvPr/>
        </p:nvSpPr>
        <p:spPr>
          <a:xfrm>
            <a:off x="4024842" y="564248"/>
            <a:ext cx="2032658" cy="417529"/>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5C9273-020B-FBD7-5082-C9CD7F7CDF21}"/>
              </a:ext>
            </a:extLst>
          </p:cNvPr>
          <p:cNvSpPr txBox="1"/>
          <p:nvPr/>
        </p:nvSpPr>
        <p:spPr>
          <a:xfrm>
            <a:off x="2058093" y="4282490"/>
            <a:ext cx="3574948" cy="1200329"/>
          </a:xfrm>
          <a:prstGeom prst="rect">
            <a:avLst/>
          </a:prstGeom>
          <a:noFill/>
        </p:spPr>
        <p:txBody>
          <a:bodyPr wrap="square" lIns="91440" tIns="45720" rIns="91440" bIns="45720" rtlCol="0" anchor="t">
            <a:spAutoFit/>
          </a:bodyPr>
          <a:lstStyle/>
          <a:p>
            <a:pPr defTabSz="1320800">
              <a:tabLst>
                <a:tab pos="571500" algn="l"/>
                <a:tab pos="1028700" algn="l"/>
              </a:tabLst>
            </a:pPr>
            <a:r>
              <a:rPr lang="en-US" sz="3600" b="1" dirty="0"/>
              <a:t>A </a:t>
            </a:r>
            <a:r>
              <a:rPr lang="en-US" sz="3600" dirty="0"/>
              <a:t> oddly shaped</a:t>
            </a:r>
          </a:p>
          <a:p>
            <a:pPr defTabSz="1712913">
              <a:tabLst>
                <a:tab pos="571500" algn="l"/>
                <a:tab pos="1028700" algn="l"/>
              </a:tabLst>
            </a:pPr>
            <a:r>
              <a:rPr lang="en-US" sz="3600" b="1" dirty="0"/>
              <a:t>B </a:t>
            </a:r>
            <a:r>
              <a:rPr lang="en-US" sz="3600" dirty="0"/>
              <a:t> rather old</a:t>
            </a:r>
            <a:endParaRPr lang="en-US" sz="3600" dirty="0">
              <a:ea typeface="Calibri"/>
              <a:cs typeface="Calibri"/>
            </a:endParaRPr>
          </a:p>
        </p:txBody>
      </p:sp>
      <p:sp>
        <p:nvSpPr>
          <p:cNvPr id="6" name="Oval 5">
            <a:extLst>
              <a:ext uri="{FF2B5EF4-FFF2-40B4-BE49-F238E27FC236}">
                <a16:creationId xmlns:a16="http://schemas.microsoft.com/office/drawing/2014/main" id="{E38717B5-7D3F-1B53-B55F-DF9F6E5F0A04}"/>
              </a:ext>
            </a:extLst>
          </p:cNvPr>
          <p:cNvSpPr/>
          <p:nvPr/>
        </p:nvSpPr>
        <p:spPr>
          <a:xfrm>
            <a:off x="7489478" y="4392424"/>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FBC7FD2-3743-EEB7-04D0-FCCFFF1991DF}"/>
              </a:ext>
            </a:extLst>
          </p:cNvPr>
          <p:cNvSpPr/>
          <p:nvPr/>
        </p:nvSpPr>
        <p:spPr>
          <a:xfrm>
            <a:off x="7489478" y="488265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813883E-B1DA-D4EA-57D2-2DB7954FD328}"/>
              </a:ext>
            </a:extLst>
          </p:cNvPr>
          <p:cNvSpPr txBox="1"/>
          <p:nvPr/>
        </p:nvSpPr>
        <p:spPr>
          <a:xfrm>
            <a:off x="7925792" y="4234925"/>
            <a:ext cx="3703055" cy="1200329"/>
          </a:xfrm>
          <a:prstGeom prst="rect">
            <a:avLst/>
          </a:prstGeom>
          <a:noFill/>
        </p:spPr>
        <p:txBody>
          <a:bodyPr wrap="square" rtlCol="0">
            <a:spAutoFit/>
          </a:bodyPr>
          <a:lstStyle/>
          <a:p>
            <a:pPr defTabSz="1320800">
              <a:tabLst>
                <a:tab pos="571500" algn="l"/>
                <a:tab pos="1028700" algn="l"/>
              </a:tabLst>
            </a:pPr>
            <a:r>
              <a:rPr lang="en-US" sz="3600" b="1" dirty="0"/>
              <a:t>C</a:t>
            </a:r>
            <a:r>
              <a:rPr lang="en-US" sz="3600" dirty="0"/>
              <a:t>  tasteless</a:t>
            </a:r>
          </a:p>
          <a:p>
            <a:pPr defTabSz="1712913">
              <a:tabLst>
                <a:tab pos="571500" algn="l"/>
                <a:tab pos="1028700" algn="l"/>
              </a:tabLst>
            </a:pPr>
            <a:r>
              <a:rPr lang="en-US" sz="3600" b="1" dirty="0"/>
              <a:t>D </a:t>
            </a:r>
            <a:r>
              <a:rPr lang="en-US" sz="3600" dirty="0"/>
              <a:t> too small</a:t>
            </a:r>
          </a:p>
        </p:txBody>
      </p:sp>
    </p:spTree>
    <p:custDataLst>
      <p:tags r:id="rId1"/>
    </p:custDataLst>
    <p:extLst>
      <p:ext uri="{BB962C8B-B14F-4D97-AF65-F5344CB8AC3E}">
        <p14:creationId xmlns:p14="http://schemas.microsoft.com/office/powerpoint/2010/main" val="36894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08A2E14E-E591-CF9B-CCC3-709444AAB55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937070" y="4305096"/>
            <a:ext cx="1686457" cy="20396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DF3847-4577-2C70-DA37-574A52CD7C31}"/>
              </a:ext>
            </a:extLst>
          </p:cNvPr>
          <p:cNvSpPr txBox="1"/>
          <p:nvPr/>
        </p:nvSpPr>
        <p:spPr>
          <a:xfrm>
            <a:off x="2797181" y="5031604"/>
            <a:ext cx="7066909" cy="954107"/>
          </a:xfrm>
          <a:prstGeom prst="rect">
            <a:avLst/>
          </a:prstGeom>
          <a:noFill/>
        </p:spPr>
        <p:txBody>
          <a:bodyPr wrap="square" rtlCol="0">
            <a:spAutoFit/>
          </a:bodyPr>
          <a:lstStyle/>
          <a:p>
            <a:r>
              <a:rPr lang="en-US" sz="2800" dirty="0">
                <a:solidFill>
                  <a:srgbClr val="0070C0"/>
                </a:solidFill>
                <a:latin typeface="Kristen ITC" panose="03050502040202030202" pitchFamily="66" charset="0"/>
              </a:rPr>
              <a:t>Look for clues from the sentence that ‘misshapen’ is in.</a:t>
            </a:r>
          </a:p>
        </p:txBody>
      </p:sp>
      <p:sp>
        <p:nvSpPr>
          <p:cNvPr id="4" name="TextBox 3">
            <a:extLst>
              <a:ext uri="{FF2B5EF4-FFF2-40B4-BE49-F238E27FC236}">
                <a16:creationId xmlns:a16="http://schemas.microsoft.com/office/drawing/2014/main" id="{2DE6AD9D-891B-2413-E95B-CE632705DD49}"/>
              </a:ext>
            </a:extLst>
          </p:cNvPr>
          <p:cNvSpPr txBox="1"/>
          <p:nvPr/>
        </p:nvSpPr>
        <p:spPr>
          <a:xfrm>
            <a:off x="724517" y="445329"/>
            <a:ext cx="10993548" cy="2308324"/>
          </a:xfrm>
          <a:prstGeom prst="rect">
            <a:avLst/>
          </a:prstGeom>
          <a:noFill/>
        </p:spPr>
        <p:txBody>
          <a:bodyPr wrap="square" lIns="91440" tIns="45720" rIns="91440" bIns="45720" rtlCol="0" anchor="t">
            <a:spAutoFit/>
          </a:bodyPr>
          <a:lstStyle/>
          <a:p>
            <a:pPr>
              <a:spcAft>
                <a:spcPts val="600"/>
              </a:spcAft>
            </a:pPr>
            <a:r>
              <a:rPr lang="en-US" sz="3600" dirty="0"/>
              <a:t>It may look like a misshapen monster, but in fact it’s an ‘ugly’ apple on sale at one of France’s most popular supermarkets. Elsewhere, other shops are selling out-of-date goods and donating food to charity.</a:t>
            </a:r>
            <a:endParaRPr lang="en-US" sz="3600" dirty="0">
              <a:ea typeface="Calibri"/>
              <a:cs typeface="Calibri"/>
            </a:endParaRPr>
          </a:p>
        </p:txBody>
      </p:sp>
      <p:grpSp>
        <p:nvGrpSpPr>
          <p:cNvPr id="5" name="Group 4">
            <a:extLst>
              <a:ext uri="{FF2B5EF4-FFF2-40B4-BE49-F238E27FC236}">
                <a16:creationId xmlns:a16="http://schemas.microsoft.com/office/drawing/2014/main" id="{9CC8CBE5-CDC2-23CF-57F1-BCD6B75CE352}"/>
              </a:ext>
            </a:extLst>
          </p:cNvPr>
          <p:cNvGrpSpPr/>
          <p:nvPr/>
        </p:nvGrpSpPr>
        <p:grpSpPr>
          <a:xfrm>
            <a:off x="599440" y="320534"/>
            <a:ext cx="11118625" cy="2595387"/>
            <a:chOff x="981074" y="588417"/>
            <a:chExt cx="10872360" cy="4140989"/>
          </a:xfrm>
        </p:grpSpPr>
        <p:sp>
          <p:nvSpPr>
            <p:cNvPr id="10" name="Rectangle: Rounded Corners 9">
              <a:extLst>
                <a:ext uri="{FF2B5EF4-FFF2-40B4-BE49-F238E27FC236}">
                  <a16:creationId xmlns:a16="http://schemas.microsoft.com/office/drawing/2014/main" id="{AC381D52-AD97-AA43-0906-1D86E56BC5E8}"/>
                </a:ext>
              </a:extLst>
            </p:cNvPr>
            <p:cNvSpPr/>
            <p:nvPr/>
          </p:nvSpPr>
          <p:spPr>
            <a:xfrm>
              <a:off x="981074" y="588417"/>
              <a:ext cx="10750053" cy="4140989"/>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F699DE6-31CD-29AA-ACCA-170618A61A02}"/>
                </a:ext>
              </a:extLst>
            </p:cNvPr>
            <p:cNvSpPr txBox="1"/>
            <p:nvPr/>
          </p:nvSpPr>
          <p:spPr>
            <a:xfrm>
              <a:off x="1103381" y="787530"/>
              <a:ext cx="10750053" cy="3682975"/>
            </a:xfrm>
            <a:prstGeom prst="rect">
              <a:avLst/>
            </a:prstGeom>
            <a:noFill/>
          </p:spPr>
          <p:txBody>
            <a:bodyPr wrap="square" lIns="91440" tIns="45720" rIns="91440" bIns="45720" rtlCol="0" anchor="t">
              <a:spAutoFit/>
            </a:bodyPr>
            <a:lstStyle/>
            <a:p>
              <a:pPr>
                <a:spcAft>
                  <a:spcPts val="600"/>
                </a:spcAft>
              </a:pPr>
              <a:r>
                <a:rPr lang="en-US" sz="3600" dirty="0"/>
                <a:t>It may look like a misshapen monster, but in fact it’s an ‘ugly’ apple on sale at one of France’s most popular supermarkets. Elsewhere, other shops are selling out-of-date goods and donating food to charity.</a:t>
              </a:r>
              <a:endParaRPr lang="en-US" sz="3600" dirty="0">
                <a:ea typeface="Calibri"/>
                <a:cs typeface="Calibri"/>
              </a:endParaRPr>
            </a:p>
          </p:txBody>
        </p:sp>
      </p:grpSp>
      <p:sp>
        <p:nvSpPr>
          <p:cNvPr id="12" name="Rectangle 11">
            <a:extLst>
              <a:ext uri="{FF2B5EF4-FFF2-40B4-BE49-F238E27FC236}">
                <a16:creationId xmlns:a16="http://schemas.microsoft.com/office/drawing/2014/main" id="{7779B964-CACF-5E16-0BEF-A8BB4A220581}"/>
              </a:ext>
            </a:extLst>
          </p:cNvPr>
          <p:cNvSpPr/>
          <p:nvPr/>
        </p:nvSpPr>
        <p:spPr>
          <a:xfrm>
            <a:off x="3993292" y="565853"/>
            <a:ext cx="2102708" cy="460308"/>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33D04B-ACB2-7418-A037-234351FA727A}"/>
              </a:ext>
            </a:extLst>
          </p:cNvPr>
          <p:cNvSpPr txBox="1"/>
          <p:nvPr/>
        </p:nvSpPr>
        <p:spPr>
          <a:xfrm>
            <a:off x="1422044" y="3011154"/>
            <a:ext cx="9598493" cy="1200329"/>
          </a:xfrm>
          <a:prstGeom prst="rect">
            <a:avLst/>
          </a:prstGeom>
          <a:noFill/>
        </p:spPr>
        <p:txBody>
          <a:bodyPr wrap="square" lIns="91440" tIns="45720" rIns="91440" bIns="45720" rtlCol="0" anchor="t">
            <a:spAutoFit/>
          </a:bodyPr>
          <a:lstStyle/>
          <a:p>
            <a:pPr>
              <a:spcAft>
                <a:spcPts val="600"/>
              </a:spcAft>
            </a:pPr>
            <a:r>
              <a:rPr lang="en-US" sz="3600" b="1" dirty="0"/>
              <a:t>In the text, ‘misshapen’ is closest in meaning </a:t>
            </a:r>
            <a:br>
              <a:rPr lang="en-US" sz="3600" b="1" dirty="0"/>
            </a:br>
            <a:r>
              <a:rPr lang="en-US" sz="3600" b="1" dirty="0"/>
              <a:t>to …</a:t>
            </a:r>
            <a:endParaRPr lang="en-US" sz="3600" dirty="0"/>
          </a:p>
        </p:txBody>
      </p:sp>
    </p:spTree>
    <p:custDataLst>
      <p:tags r:id="rId1"/>
    </p:custDataLst>
    <p:extLst>
      <p:ext uri="{BB962C8B-B14F-4D97-AF65-F5344CB8AC3E}">
        <p14:creationId xmlns:p14="http://schemas.microsoft.com/office/powerpoint/2010/main" val="35096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13BE7F-938E-89C9-43BA-7D9AFF01F6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0138162" y="4316836"/>
            <a:ext cx="1594509" cy="25411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5B19021-5D27-3144-18A3-23AC11D6A7EB}"/>
              </a:ext>
            </a:extLst>
          </p:cNvPr>
          <p:cNvSpPr txBox="1"/>
          <p:nvPr/>
        </p:nvSpPr>
        <p:spPr>
          <a:xfrm>
            <a:off x="2032544" y="5171620"/>
            <a:ext cx="8377490" cy="523220"/>
          </a:xfrm>
          <a:prstGeom prst="rect">
            <a:avLst/>
          </a:prstGeom>
          <a:noFill/>
        </p:spPr>
        <p:txBody>
          <a:bodyPr wrap="square" lIns="91440" tIns="45720" rIns="91440" bIns="45720" rtlCol="0" anchor="t">
            <a:spAutoFit/>
          </a:bodyPr>
          <a:lstStyle/>
          <a:p>
            <a:pPr marL="231775" indent="-231775">
              <a:buFont typeface="Arial" panose="020B0604020202020204" pitchFamily="34" charset="0"/>
              <a:buChar char="•"/>
            </a:pPr>
            <a:r>
              <a:rPr lang="en-US" sz="2800" b="1" dirty="0">
                <a:solidFill>
                  <a:srgbClr val="0070C0"/>
                </a:solidFill>
              </a:rPr>
              <a:t>‘ugly’ also tells us about its appearance</a:t>
            </a:r>
          </a:p>
        </p:txBody>
      </p:sp>
      <p:sp>
        <p:nvSpPr>
          <p:cNvPr id="3" name="TextBox 2">
            <a:extLst>
              <a:ext uri="{FF2B5EF4-FFF2-40B4-BE49-F238E27FC236}">
                <a16:creationId xmlns:a16="http://schemas.microsoft.com/office/drawing/2014/main" id="{0D6E9E15-83FF-046C-25CE-51AD6C5B52DD}"/>
              </a:ext>
            </a:extLst>
          </p:cNvPr>
          <p:cNvSpPr txBox="1"/>
          <p:nvPr/>
        </p:nvSpPr>
        <p:spPr>
          <a:xfrm>
            <a:off x="2032544" y="5744341"/>
            <a:ext cx="8377490" cy="523220"/>
          </a:xfrm>
          <a:prstGeom prst="rect">
            <a:avLst/>
          </a:prstGeom>
          <a:noFill/>
        </p:spPr>
        <p:txBody>
          <a:bodyPr wrap="square" lIns="91440" tIns="45720" rIns="91440" bIns="45720" rtlCol="0" anchor="t">
            <a:spAutoFit/>
          </a:bodyPr>
          <a:lstStyle/>
          <a:p>
            <a:pPr marL="231775" indent="-231775">
              <a:buFont typeface="Arial" panose="020B0604020202020204" pitchFamily="34" charset="0"/>
              <a:buChar char="•"/>
            </a:pPr>
            <a:r>
              <a:rPr lang="en-US" sz="2800" b="1" dirty="0">
                <a:solidFill>
                  <a:srgbClr val="0070C0"/>
                </a:solidFill>
              </a:rPr>
              <a:t>‘monster’ suggests what it looks like too</a:t>
            </a:r>
          </a:p>
        </p:txBody>
      </p:sp>
      <p:sp>
        <p:nvSpPr>
          <p:cNvPr id="11" name="TextBox 10">
            <a:extLst>
              <a:ext uri="{FF2B5EF4-FFF2-40B4-BE49-F238E27FC236}">
                <a16:creationId xmlns:a16="http://schemas.microsoft.com/office/drawing/2014/main" id="{E836F2D5-143D-1ACA-6E4E-577261D56F9D}"/>
              </a:ext>
            </a:extLst>
          </p:cNvPr>
          <p:cNvSpPr txBox="1"/>
          <p:nvPr/>
        </p:nvSpPr>
        <p:spPr>
          <a:xfrm>
            <a:off x="2032544" y="4161295"/>
            <a:ext cx="8377490" cy="954107"/>
          </a:xfrm>
          <a:prstGeom prst="rect">
            <a:avLst/>
          </a:prstGeom>
          <a:noFill/>
        </p:spPr>
        <p:txBody>
          <a:bodyPr wrap="square" lIns="91440" tIns="45720" rIns="91440" bIns="45720" rtlCol="0" anchor="t">
            <a:spAutoFit/>
          </a:bodyPr>
          <a:lstStyle/>
          <a:p>
            <a:pPr marL="288925" indent="-288925">
              <a:buFont typeface="Arial" panose="020B0604020202020204" pitchFamily="34" charset="0"/>
              <a:buChar char="•"/>
            </a:pPr>
            <a:r>
              <a:rPr lang="en-US" sz="2800" b="1" dirty="0">
                <a:solidFill>
                  <a:srgbClr val="0070C0"/>
                </a:solidFill>
              </a:rPr>
              <a:t>we know that ‘misshapen’ is about how the apple looks</a:t>
            </a:r>
            <a:endParaRPr lang="en-US" sz="2800" b="1" dirty="0">
              <a:solidFill>
                <a:srgbClr val="0070C0"/>
              </a:solidFill>
              <a:cs typeface="Calibri"/>
            </a:endParaRPr>
          </a:p>
        </p:txBody>
      </p:sp>
      <p:sp>
        <p:nvSpPr>
          <p:cNvPr id="20" name="TextBox 19">
            <a:extLst>
              <a:ext uri="{FF2B5EF4-FFF2-40B4-BE49-F238E27FC236}">
                <a16:creationId xmlns:a16="http://schemas.microsoft.com/office/drawing/2014/main" id="{709CB8F8-A74C-F227-724B-8C5AA0F1FF9A}"/>
              </a:ext>
            </a:extLst>
          </p:cNvPr>
          <p:cNvSpPr txBox="1"/>
          <p:nvPr/>
        </p:nvSpPr>
        <p:spPr>
          <a:xfrm>
            <a:off x="724517" y="445329"/>
            <a:ext cx="10993548" cy="2308324"/>
          </a:xfrm>
          <a:prstGeom prst="rect">
            <a:avLst/>
          </a:prstGeom>
          <a:noFill/>
        </p:spPr>
        <p:txBody>
          <a:bodyPr wrap="square" lIns="91440" tIns="45720" rIns="91440" bIns="45720" rtlCol="0" anchor="t">
            <a:spAutoFit/>
          </a:bodyPr>
          <a:lstStyle/>
          <a:p>
            <a:pPr>
              <a:spcAft>
                <a:spcPts val="600"/>
              </a:spcAft>
            </a:pPr>
            <a:r>
              <a:rPr lang="en-US" sz="3600" dirty="0"/>
              <a:t>It may look like a misshapen monster, but in fact it’s an ‘ugly’ apple on sale at one of France’s most popular supermarkets. Elsewhere, other shops are selling out-of-date goods and donating food to charity.</a:t>
            </a:r>
            <a:endParaRPr lang="en-US" sz="3600" dirty="0">
              <a:ea typeface="Calibri"/>
              <a:cs typeface="Calibri"/>
            </a:endParaRPr>
          </a:p>
        </p:txBody>
      </p:sp>
      <p:sp>
        <p:nvSpPr>
          <p:cNvPr id="21" name="Rectangle 20">
            <a:extLst>
              <a:ext uri="{FF2B5EF4-FFF2-40B4-BE49-F238E27FC236}">
                <a16:creationId xmlns:a16="http://schemas.microsoft.com/office/drawing/2014/main" id="{4466096E-408D-EBF4-D611-18A78E2EAD76}"/>
              </a:ext>
            </a:extLst>
          </p:cNvPr>
          <p:cNvSpPr/>
          <p:nvPr/>
        </p:nvSpPr>
        <p:spPr>
          <a:xfrm>
            <a:off x="4033932" y="543704"/>
            <a:ext cx="1936990" cy="502776"/>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6E178B-18D7-B3B1-6A0C-EC3E159738B1}"/>
              </a:ext>
            </a:extLst>
          </p:cNvPr>
          <p:cNvSpPr/>
          <p:nvPr/>
        </p:nvSpPr>
        <p:spPr>
          <a:xfrm>
            <a:off x="6095999" y="543704"/>
            <a:ext cx="1534161" cy="416012"/>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6D3E9EB-808D-3DA1-7F2A-BC1F510C8C19}"/>
              </a:ext>
            </a:extLst>
          </p:cNvPr>
          <p:cNvSpPr/>
          <p:nvPr/>
        </p:nvSpPr>
        <p:spPr>
          <a:xfrm>
            <a:off x="803510" y="1119871"/>
            <a:ext cx="967030" cy="432402"/>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6FA1BC1-ED07-9CB9-8B1D-2864DA9F5EC9}"/>
              </a:ext>
            </a:extLst>
          </p:cNvPr>
          <p:cNvGrpSpPr/>
          <p:nvPr/>
        </p:nvGrpSpPr>
        <p:grpSpPr>
          <a:xfrm>
            <a:off x="599440" y="320534"/>
            <a:ext cx="11113982" cy="2595387"/>
            <a:chOff x="981074" y="588417"/>
            <a:chExt cx="10867819" cy="4140989"/>
          </a:xfrm>
        </p:grpSpPr>
        <p:sp>
          <p:nvSpPr>
            <p:cNvPr id="24" name="TextBox 23">
              <a:extLst>
                <a:ext uri="{FF2B5EF4-FFF2-40B4-BE49-F238E27FC236}">
                  <a16:creationId xmlns:a16="http://schemas.microsoft.com/office/drawing/2014/main" id="{F076DECE-97D5-AB5C-0B50-D15898022AF4}"/>
                </a:ext>
              </a:extLst>
            </p:cNvPr>
            <p:cNvSpPr txBox="1"/>
            <p:nvPr/>
          </p:nvSpPr>
          <p:spPr>
            <a:xfrm>
              <a:off x="1098840" y="787530"/>
              <a:ext cx="10750053" cy="3682975"/>
            </a:xfrm>
            <a:prstGeom prst="rect">
              <a:avLst/>
            </a:prstGeom>
            <a:noFill/>
          </p:spPr>
          <p:txBody>
            <a:bodyPr wrap="square" lIns="91440" tIns="45720" rIns="91440" bIns="45720" rtlCol="0" anchor="t">
              <a:spAutoFit/>
            </a:bodyPr>
            <a:lstStyle/>
            <a:p>
              <a:pPr>
                <a:spcAft>
                  <a:spcPts val="600"/>
                </a:spcAft>
              </a:pPr>
              <a:r>
                <a:rPr lang="en-US" sz="3600" dirty="0"/>
                <a:t>It may look like a misshapen monster, but in fact it’s an ‘ugly’ apple on sale at one of France’s most popular supermarkets. Elsewhere, other shops are selling out-of-date goods and donating food to charity.</a:t>
              </a:r>
              <a:endParaRPr lang="en-US" sz="3600" dirty="0">
                <a:ea typeface="Calibri"/>
                <a:cs typeface="Calibri"/>
              </a:endParaRPr>
            </a:p>
          </p:txBody>
        </p:sp>
        <p:sp>
          <p:nvSpPr>
            <p:cNvPr id="23" name="Rectangle: Rounded Corners 22">
              <a:extLst>
                <a:ext uri="{FF2B5EF4-FFF2-40B4-BE49-F238E27FC236}">
                  <a16:creationId xmlns:a16="http://schemas.microsoft.com/office/drawing/2014/main" id="{F4D5FFF7-AF9D-E07D-DE7C-BA053BC1EC5A}"/>
                </a:ext>
              </a:extLst>
            </p:cNvPr>
            <p:cNvSpPr/>
            <p:nvPr/>
          </p:nvSpPr>
          <p:spPr>
            <a:xfrm>
              <a:off x="981074" y="588417"/>
              <a:ext cx="10750053" cy="4140989"/>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FF89A99D-E38B-EAC6-CFA9-7E7F98889C11}"/>
              </a:ext>
            </a:extLst>
          </p:cNvPr>
          <p:cNvSpPr txBox="1"/>
          <p:nvPr/>
        </p:nvSpPr>
        <p:spPr>
          <a:xfrm>
            <a:off x="1422044" y="3011154"/>
            <a:ext cx="9598493" cy="1200329"/>
          </a:xfrm>
          <a:prstGeom prst="rect">
            <a:avLst/>
          </a:prstGeom>
          <a:noFill/>
        </p:spPr>
        <p:txBody>
          <a:bodyPr wrap="square" lIns="91440" tIns="45720" rIns="91440" bIns="45720" rtlCol="0" anchor="t">
            <a:spAutoFit/>
          </a:bodyPr>
          <a:lstStyle/>
          <a:p>
            <a:pPr>
              <a:spcAft>
                <a:spcPts val="600"/>
              </a:spcAft>
            </a:pPr>
            <a:r>
              <a:rPr lang="en-US" sz="3600" b="1" dirty="0"/>
              <a:t>In the text, ‘misshapen’ is closest in meaning </a:t>
            </a:r>
            <a:br>
              <a:rPr lang="en-US" sz="3600" b="1" dirty="0"/>
            </a:br>
            <a:r>
              <a:rPr lang="en-US" sz="3600" b="1" dirty="0"/>
              <a:t>to …</a:t>
            </a:r>
            <a:endParaRPr lang="en-US" sz="3600" dirty="0"/>
          </a:p>
        </p:txBody>
      </p:sp>
      <p:sp>
        <p:nvSpPr>
          <p:cNvPr id="2" name="Rectangle 1">
            <a:extLst>
              <a:ext uri="{FF2B5EF4-FFF2-40B4-BE49-F238E27FC236}">
                <a16:creationId xmlns:a16="http://schemas.microsoft.com/office/drawing/2014/main" id="{D6A86A26-481E-CC2A-E8C6-C680F979F9C3}"/>
              </a:ext>
            </a:extLst>
          </p:cNvPr>
          <p:cNvSpPr/>
          <p:nvPr/>
        </p:nvSpPr>
        <p:spPr>
          <a:xfrm>
            <a:off x="2032544" y="583591"/>
            <a:ext cx="883911" cy="376125"/>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815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1" grpId="0"/>
      <p:bldP spid="5" grpId="0" animBg="1"/>
      <p:bldP spid="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13BE7F-938E-89C9-43BA-7D9AFF01F65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10138162" y="4316836"/>
            <a:ext cx="1594509" cy="25411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5B19021-5D27-3144-18A3-23AC11D6A7EB}"/>
              </a:ext>
            </a:extLst>
          </p:cNvPr>
          <p:cNvSpPr txBox="1"/>
          <p:nvPr/>
        </p:nvSpPr>
        <p:spPr>
          <a:xfrm>
            <a:off x="4136734" y="5078096"/>
            <a:ext cx="4759090" cy="954107"/>
          </a:xfrm>
          <a:prstGeom prst="rect">
            <a:avLst/>
          </a:prstGeom>
          <a:noFill/>
        </p:spPr>
        <p:txBody>
          <a:bodyPr wrap="square" rtlCol="0">
            <a:spAutoFit/>
          </a:bodyPr>
          <a:lstStyle/>
          <a:p>
            <a:r>
              <a:rPr lang="en-US" sz="2800" b="1" dirty="0">
                <a:solidFill>
                  <a:srgbClr val="0070C0"/>
                </a:solidFill>
              </a:rPr>
              <a:t> Look at the word ‘misshapen’:</a:t>
            </a:r>
            <a:br>
              <a:rPr lang="en-US" sz="2800" b="1" dirty="0">
                <a:solidFill>
                  <a:srgbClr val="0070C0"/>
                </a:solidFill>
              </a:rPr>
            </a:br>
            <a:r>
              <a:rPr lang="en-US" sz="2800" b="1" dirty="0">
                <a:solidFill>
                  <a:srgbClr val="0070C0"/>
                </a:solidFill>
              </a:rPr>
              <a:t>             </a:t>
            </a:r>
          </a:p>
        </p:txBody>
      </p:sp>
      <p:grpSp>
        <p:nvGrpSpPr>
          <p:cNvPr id="12" name="Group 11">
            <a:extLst>
              <a:ext uri="{FF2B5EF4-FFF2-40B4-BE49-F238E27FC236}">
                <a16:creationId xmlns:a16="http://schemas.microsoft.com/office/drawing/2014/main" id="{EFF31C52-6074-42B7-C359-3D599A1CC4B4}"/>
              </a:ext>
            </a:extLst>
          </p:cNvPr>
          <p:cNvGrpSpPr/>
          <p:nvPr/>
        </p:nvGrpSpPr>
        <p:grpSpPr>
          <a:xfrm>
            <a:off x="3650523" y="4424000"/>
            <a:ext cx="3541930" cy="753406"/>
            <a:chOff x="2099630" y="2974975"/>
            <a:chExt cx="3541930" cy="753406"/>
          </a:xfrm>
        </p:grpSpPr>
        <p:pic>
          <p:nvPicPr>
            <p:cNvPr id="2" name="图片 3">
              <a:extLst>
                <a:ext uri="{FF2B5EF4-FFF2-40B4-BE49-F238E27FC236}">
                  <a16:creationId xmlns:a16="http://schemas.microsoft.com/office/drawing/2014/main" id="{A3989AEE-8D08-1666-99D2-AEE5350C17F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99630" y="2974975"/>
              <a:ext cx="553200" cy="75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09F1879-293F-5853-8814-3C09198D541B}"/>
                </a:ext>
              </a:extLst>
            </p:cNvPr>
            <p:cNvSpPr txBox="1"/>
            <p:nvPr/>
          </p:nvSpPr>
          <p:spPr>
            <a:xfrm>
              <a:off x="2585841" y="3140202"/>
              <a:ext cx="3055719" cy="523220"/>
            </a:xfrm>
            <a:prstGeom prst="rect">
              <a:avLst/>
            </a:prstGeom>
            <a:noFill/>
          </p:spPr>
          <p:txBody>
            <a:bodyPr wrap="square" rtlCol="0">
              <a:spAutoFit/>
            </a:bodyPr>
            <a:lstStyle/>
            <a:p>
              <a:r>
                <a:rPr lang="en-US" sz="2800" b="1" dirty="0">
                  <a:solidFill>
                    <a:srgbClr val="7030A0"/>
                  </a:solidFill>
                  <a:latin typeface="Ravie" panose="04040805050809020602" pitchFamily="82" charset="0"/>
                </a:rPr>
                <a:t>Bonus clue! </a:t>
              </a:r>
            </a:p>
          </p:txBody>
        </p:sp>
      </p:grpSp>
      <p:pic>
        <p:nvPicPr>
          <p:cNvPr id="14" name="bonus">
            <a:hlinkClick r:id="" action="ppaction://media"/>
            <a:extLst>
              <a:ext uri="{FF2B5EF4-FFF2-40B4-BE49-F238E27FC236}">
                <a16:creationId xmlns:a16="http://schemas.microsoft.com/office/drawing/2014/main" id="{A689AD4D-8D11-8419-5B74-6857583D8D8F}"/>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4122400" y="2915921"/>
            <a:ext cx="406400" cy="406400"/>
          </a:xfrm>
          <a:prstGeom prst="rect">
            <a:avLst/>
          </a:prstGeom>
        </p:spPr>
      </p:pic>
      <p:sp>
        <p:nvSpPr>
          <p:cNvPr id="15" name="Arrow: Striped Right 14">
            <a:extLst>
              <a:ext uri="{FF2B5EF4-FFF2-40B4-BE49-F238E27FC236}">
                <a16:creationId xmlns:a16="http://schemas.microsoft.com/office/drawing/2014/main" id="{B7BF4349-6D3F-AD6A-4BE3-BFEAB032825F}"/>
              </a:ext>
            </a:extLst>
          </p:cNvPr>
          <p:cNvSpPr/>
          <p:nvPr/>
        </p:nvSpPr>
        <p:spPr>
          <a:xfrm>
            <a:off x="4365457" y="5577739"/>
            <a:ext cx="778312" cy="454464"/>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7" name="TextBox 16">
            <a:extLst>
              <a:ext uri="{FF2B5EF4-FFF2-40B4-BE49-F238E27FC236}">
                <a16:creationId xmlns:a16="http://schemas.microsoft.com/office/drawing/2014/main" id="{D3C325C0-EB19-B1BE-D827-5C47A6740F01}"/>
              </a:ext>
            </a:extLst>
          </p:cNvPr>
          <p:cNvSpPr txBox="1"/>
          <p:nvPr/>
        </p:nvSpPr>
        <p:spPr>
          <a:xfrm>
            <a:off x="5249087" y="5533829"/>
            <a:ext cx="1267191" cy="523220"/>
          </a:xfrm>
          <a:prstGeom prst="rect">
            <a:avLst/>
          </a:prstGeom>
          <a:noFill/>
        </p:spPr>
        <p:txBody>
          <a:bodyPr wrap="square" rtlCol="0">
            <a:spAutoFit/>
          </a:bodyPr>
          <a:lstStyle/>
          <a:p>
            <a:r>
              <a:rPr lang="en-US" sz="2800" b="1" dirty="0">
                <a:solidFill>
                  <a:srgbClr val="0070C0"/>
                </a:solidFill>
              </a:rPr>
              <a:t>‘mis’</a:t>
            </a:r>
          </a:p>
        </p:txBody>
      </p:sp>
      <p:sp>
        <p:nvSpPr>
          <p:cNvPr id="18" name="TextBox 17">
            <a:extLst>
              <a:ext uri="{FF2B5EF4-FFF2-40B4-BE49-F238E27FC236}">
                <a16:creationId xmlns:a16="http://schemas.microsoft.com/office/drawing/2014/main" id="{23EF0FBC-22CE-B10F-F503-05953E737B51}"/>
              </a:ext>
            </a:extLst>
          </p:cNvPr>
          <p:cNvSpPr txBox="1"/>
          <p:nvPr/>
        </p:nvSpPr>
        <p:spPr>
          <a:xfrm>
            <a:off x="6143082" y="5540915"/>
            <a:ext cx="1777461" cy="523220"/>
          </a:xfrm>
          <a:prstGeom prst="rect">
            <a:avLst/>
          </a:prstGeom>
          <a:noFill/>
        </p:spPr>
        <p:txBody>
          <a:bodyPr wrap="square" rtlCol="0">
            <a:spAutoFit/>
          </a:bodyPr>
          <a:lstStyle/>
          <a:p>
            <a:r>
              <a:rPr lang="en-US" sz="2800" b="1" dirty="0">
                <a:solidFill>
                  <a:srgbClr val="0070C0"/>
                </a:solidFill>
              </a:rPr>
              <a:t>+ ‘shape’</a:t>
            </a:r>
          </a:p>
        </p:txBody>
      </p:sp>
      <p:sp>
        <p:nvSpPr>
          <p:cNvPr id="19" name="TextBox 18">
            <a:extLst>
              <a:ext uri="{FF2B5EF4-FFF2-40B4-BE49-F238E27FC236}">
                <a16:creationId xmlns:a16="http://schemas.microsoft.com/office/drawing/2014/main" id="{535089E6-2AD4-3C6C-40BF-BBF37E74C852}"/>
              </a:ext>
            </a:extLst>
          </p:cNvPr>
          <p:cNvSpPr txBox="1"/>
          <p:nvPr/>
        </p:nvSpPr>
        <p:spPr>
          <a:xfrm>
            <a:off x="7694676" y="5540915"/>
            <a:ext cx="991735" cy="523220"/>
          </a:xfrm>
          <a:prstGeom prst="rect">
            <a:avLst/>
          </a:prstGeom>
          <a:noFill/>
        </p:spPr>
        <p:txBody>
          <a:bodyPr wrap="square" rtlCol="0">
            <a:spAutoFit/>
          </a:bodyPr>
          <a:lstStyle/>
          <a:p>
            <a:r>
              <a:rPr lang="en-US" sz="2800" b="1" dirty="0">
                <a:solidFill>
                  <a:srgbClr val="0070C0"/>
                </a:solidFill>
              </a:rPr>
              <a:t>+ ‘</a:t>
            </a:r>
            <a:r>
              <a:rPr lang="en-US" sz="2800" b="1" dirty="0" err="1">
                <a:solidFill>
                  <a:srgbClr val="0070C0"/>
                </a:solidFill>
              </a:rPr>
              <a:t>en</a:t>
            </a:r>
            <a:r>
              <a:rPr lang="en-US" sz="2800" b="1" dirty="0">
                <a:solidFill>
                  <a:srgbClr val="0070C0"/>
                </a:solidFill>
              </a:rPr>
              <a:t>’</a:t>
            </a:r>
          </a:p>
        </p:txBody>
      </p:sp>
      <p:sp>
        <p:nvSpPr>
          <p:cNvPr id="11" name="Rectangle 10">
            <a:extLst>
              <a:ext uri="{FF2B5EF4-FFF2-40B4-BE49-F238E27FC236}">
                <a16:creationId xmlns:a16="http://schemas.microsoft.com/office/drawing/2014/main" id="{2B0BCE31-638A-9716-CC37-E44FD50E4BF0}"/>
              </a:ext>
            </a:extLst>
          </p:cNvPr>
          <p:cNvSpPr/>
          <p:nvPr/>
        </p:nvSpPr>
        <p:spPr>
          <a:xfrm>
            <a:off x="6581383" y="5616757"/>
            <a:ext cx="860067" cy="454464"/>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A2BA605-A51C-7B21-7F5B-850B825A7ABA}"/>
              </a:ext>
            </a:extLst>
          </p:cNvPr>
          <p:cNvSpPr txBox="1"/>
          <p:nvPr/>
        </p:nvSpPr>
        <p:spPr>
          <a:xfrm>
            <a:off x="724517" y="445329"/>
            <a:ext cx="10993548" cy="2308324"/>
          </a:xfrm>
          <a:prstGeom prst="rect">
            <a:avLst/>
          </a:prstGeom>
          <a:noFill/>
        </p:spPr>
        <p:txBody>
          <a:bodyPr wrap="square" lIns="91440" tIns="45720" rIns="91440" bIns="45720" rtlCol="0" anchor="t">
            <a:spAutoFit/>
          </a:bodyPr>
          <a:lstStyle/>
          <a:p>
            <a:pPr>
              <a:spcAft>
                <a:spcPts val="600"/>
              </a:spcAft>
            </a:pPr>
            <a:r>
              <a:rPr lang="en-US" sz="3600" dirty="0"/>
              <a:t>It may look like a misshapen monster, but in fact it’s an ‘ugly’ apple on sale at one of France’s most popular supermarkets. Elsewhere, other shops are selling out-of-date goods and donating food to charity.</a:t>
            </a:r>
            <a:endParaRPr lang="en-US" sz="3600" dirty="0">
              <a:ea typeface="Calibri"/>
              <a:cs typeface="Calibri"/>
            </a:endParaRPr>
          </a:p>
        </p:txBody>
      </p:sp>
      <p:grpSp>
        <p:nvGrpSpPr>
          <p:cNvPr id="21" name="Group 20">
            <a:extLst>
              <a:ext uri="{FF2B5EF4-FFF2-40B4-BE49-F238E27FC236}">
                <a16:creationId xmlns:a16="http://schemas.microsoft.com/office/drawing/2014/main" id="{420A8831-58FF-7325-4D91-D5CE366A8EF1}"/>
              </a:ext>
            </a:extLst>
          </p:cNvPr>
          <p:cNvGrpSpPr/>
          <p:nvPr/>
        </p:nvGrpSpPr>
        <p:grpSpPr>
          <a:xfrm>
            <a:off x="599440" y="320534"/>
            <a:ext cx="11118625" cy="2595387"/>
            <a:chOff x="981074" y="588417"/>
            <a:chExt cx="10872360" cy="4140989"/>
          </a:xfrm>
        </p:grpSpPr>
        <p:sp>
          <p:nvSpPr>
            <p:cNvPr id="22" name="Rectangle: Rounded Corners 21">
              <a:extLst>
                <a:ext uri="{FF2B5EF4-FFF2-40B4-BE49-F238E27FC236}">
                  <a16:creationId xmlns:a16="http://schemas.microsoft.com/office/drawing/2014/main" id="{7A11464D-9F5F-0653-709C-18FAEAE6F7AB}"/>
                </a:ext>
              </a:extLst>
            </p:cNvPr>
            <p:cNvSpPr/>
            <p:nvPr/>
          </p:nvSpPr>
          <p:spPr>
            <a:xfrm>
              <a:off x="981074" y="588417"/>
              <a:ext cx="10750053" cy="4140989"/>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C06327B-DB2F-740E-D6CD-E0D6BBBA623E}"/>
                </a:ext>
              </a:extLst>
            </p:cNvPr>
            <p:cNvSpPr txBox="1"/>
            <p:nvPr/>
          </p:nvSpPr>
          <p:spPr>
            <a:xfrm>
              <a:off x="1103381" y="787530"/>
              <a:ext cx="10750053" cy="3682975"/>
            </a:xfrm>
            <a:prstGeom prst="rect">
              <a:avLst/>
            </a:prstGeom>
            <a:noFill/>
          </p:spPr>
          <p:txBody>
            <a:bodyPr wrap="square" lIns="91440" tIns="45720" rIns="91440" bIns="45720" rtlCol="0" anchor="t">
              <a:spAutoFit/>
            </a:bodyPr>
            <a:lstStyle/>
            <a:p>
              <a:pPr>
                <a:spcAft>
                  <a:spcPts val="600"/>
                </a:spcAft>
              </a:pPr>
              <a:r>
                <a:rPr lang="en-US" sz="3600" dirty="0"/>
                <a:t>It may look like a misshapen monster, but in fact it’s an ‘ugly’ apple on sale at one of France’s most popular supermarkets. Elsewhere, other shops are selling out-of-date goods and donating food to charity.</a:t>
              </a:r>
              <a:endParaRPr lang="en-US" sz="3600" dirty="0">
                <a:ea typeface="Calibri"/>
                <a:cs typeface="Calibri"/>
              </a:endParaRPr>
            </a:p>
          </p:txBody>
        </p:sp>
      </p:grpSp>
      <p:sp>
        <p:nvSpPr>
          <p:cNvPr id="5" name="Rectangle 4">
            <a:extLst>
              <a:ext uri="{FF2B5EF4-FFF2-40B4-BE49-F238E27FC236}">
                <a16:creationId xmlns:a16="http://schemas.microsoft.com/office/drawing/2014/main" id="{B06E178B-18D7-B3B1-6A0C-EC3E159738B1}"/>
              </a:ext>
            </a:extLst>
          </p:cNvPr>
          <p:cNvSpPr/>
          <p:nvPr/>
        </p:nvSpPr>
        <p:spPr>
          <a:xfrm>
            <a:off x="3990765" y="534056"/>
            <a:ext cx="2014071" cy="442748"/>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8D8DB48-1F21-BAD7-CA13-EEB9958F5A17}"/>
              </a:ext>
            </a:extLst>
          </p:cNvPr>
          <p:cNvSpPr txBox="1"/>
          <p:nvPr/>
        </p:nvSpPr>
        <p:spPr>
          <a:xfrm>
            <a:off x="1422044" y="3011154"/>
            <a:ext cx="9598493" cy="1200329"/>
          </a:xfrm>
          <a:prstGeom prst="rect">
            <a:avLst/>
          </a:prstGeom>
          <a:noFill/>
        </p:spPr>
        <p:txBody>
          <a:bodyPr wrap="square" lIns="91440" tIns="45720" rIns="91440" bIns="45720" rtlCol="0" anchor="t">
            <a:spAutoFit/>
          </a:bodyPr>
          <a:lstStyle/>
          <a:p>
            <a:pPr>
              <a:spcAft>
                <a:spcPts val="600"/>
              </a:spcAft>
            </a:pPr>
            <a:r>
              <a:rPr lang="en-US" sz="3600" b="1" dirty="0"/>
              <a:t>In the text, ‘misshapen’ is closest in meaning </a:t>
            </a:r>
            <a:br>
              <a:rPr lang="en-US" sz="3600" b="1" dirty="0"/>
            </a:br>
            <a:r>
              <a:rPr lang="en-US" sz="3600" b="1" dirty="0"/>
              <a:t>to …</a:t>
            </a:r>
            <a:endParaRPr lang="en-US" sz="3600" dirty="0"/>
          </a:p>
        </p:txBody>
      </p:sp>
    </p:spTree>
    <p:custDataLst>
      <p:tags r:id="rId1"/>
    </p:custDataLst>
    <p:extLst>
      <p:ext uri="{BB962C8B-B14F-4D97-AF65-F5344CB8AC3E}">
        <p14:creationId xmlns:p14="http://schemas.microsoft.com/office/powerpoint/2010/main" val="21675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6" presetClass="emph" presetSubtype="0" repeatCount="5000" fill="hold" nodeType="withEffect">
                                  <p:stCondLst>
                                    <p:cond delay="0"/>
                                  </p:stCondLst>
                                  <p:childTnLst>
                                    <p:animEffect transition="out" filter="fade">
                                      <p:cBhvr>
                                        <p:cTn id="9" dur="500" tmFilter="0, 0; .2, .5; .8, .5; 1, 0"/>
                                        <p:tgtEl>
                                          <p:spTgt spid="12"/>
                                        </p:tgtEl>
                                      </p:cBhvr>
                                    </p:animEffect>
                                    <p:animScale>
                                      <p:cBhvr>
                                        <p:cTn id="10" dur="250" autoRev="1" fill="hold"/>
                                        <p:tgtEl>
                                          <p:spTgt spid="12"/>
                                        </p:tgtEl>
                                      </p:cBhvr>
                                      <p:by x="105000" y="105000"/>
                                    </p:animScale>
                                  </p:childTnLst>
                                </p:cTn>
                              </p:par>
                              <p:par>
                                <p:cTn id="11" presetID="1" presetClass="mediacall" presetSubtype="0" fill="hold" nodeType="withEffect">
                                  <p:stCondLst>
                                    <p:cond delay="0"/>
                                  </p:stCondLst>
                                  <p:childTnLst>
                                    <p:cmd type="call" cmd="playFrom(0.0)">
                                      <p:cBhvr>
                                        <p:cTn id="12" dur="1175" fill="hold"/>
                                        <p:tgtEl>
                                          <p:spTgt spid="14"/>
                                        </p:tgtEl>
                                      </p:cBhvr>
                                    </p:cmd>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2000"/>
                            </p:stCondLst>
                            <p:childTnLst>
                              <p:par>
                                <p:cTn id="41" presetID="16" presetClass="entr" presetSubtype="37"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out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14"/>
                </p:tgtEl>
              </p:cMediaNode>
            </p:audio>
          </p:childTnLst>
        </p:cTn>
      </p:par>
    </p:tnLst>
    <p:bldLst>
      <p:bldP spid="10" grpId="0"/>
      <p:bldP spid="15" grpId="0" animBg="1"/>
      <p:bldP spid="17" grpId="0"/>
      <p:bldP spid="18" grpId="0"/>
      <p:bldP spid="19" grpId="0"/>
      <p:bldP spid="11"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4F101-3882-57D0-083D-70DB7AF079B3}"/>
              </a:ext>
            </a:extLst>
          </p:cNvPr>
          <p:cNvSpPr txBox="1"/>
          <p:nvPr/>
        </p:nvSpPr>
        <p:spPr>
          <a:xfrm>
            <a:off x="3136074" y="5803764"/>
            <a:ext cx="6902006" cy="523220"/>
          </a:xfrm>
          <a:prstGeom prst="rect">
            <a:avLst/>
          </a:prstGeom>
          <a:noFill/>
        </p:spPr>
        <p:txBody>
          <a:bodyPr wrap="square" rtlCol="0">
            <a:spAutoFit/>
          </a:bodyPr>
          <a:lstStyle/>
          <a:p>
            <a:r>
              <a:rPr lang="en-US" sz="2800" dirty="0">
                <a:solidFill>
                  <a:srgbClr val="0070C0"/>
                </a:solidFill>
                <a:latin typeface="Kristen ITC" panose="03050502040202030202" pitchFamily="66" charset="0"/>
              </a:rPr>
              <a:t>Choose the best answer.</a:t>
            </a:r>
          </a:p>
        </p:txBody>
      </p:sp>
      <p:pic>
        <p:nvPicPr>
          <p:cNvPr id="4" name="Picture 4">
            <a:extLst>
              <a:ext uri="{FF2B5EF4-FFF2-40B4-BE49-F238E27FC236}">
                <a16:creationId xmlns:a16="http://schemas.microsoft.com/office/drawing/2014/main" id="{45C93AEC-6EA4-85A2-85C8-BA81A5CA82E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1877365" y="5435254"/>
            <a:ext cx="1065230" cy="12883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52EA3AAE-15C5-C76F-405B-1C73CBB59530}"/>
              </a:ext>
            </a:extLst>
          </p:cNvPr>
          <p:cNvSpPr/>
          <p:nvPr/>
        </p:nvSpPr>
        <p:spPr>
          <a:xfrm>
            <a:off x="599440" y="320534"/>
            <a:ext cx="10993548" cy="2595387"/>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7239211-9641-FB6D-F443-9A58D9CF3E6A}"/>
              </a:ext>
            </a:extLst>
          </p:cNvPr>
          <p:cNvSpPr txBox="1"/>
          <p:nvPr/>
        </p:nvSpPr>
        <p:spPr>
          <a:xfrm>
            <a:off x="1422044" y="3011154"/>
            <a:ext cx="9598493" cy="1200329"/>
          </a:xfrm>
          <a:prstGeom prst="rect">
            <a:avLst/>
          </a:prstGeom>
          <a:noFill/>
        </p:spPr>
        <p:txBody>
          <a:bodyPr wrap="square" lIns="91440" tIns="45720" rIns="91440" bIns="45720" rtlCol="0" anchor="t">
            <a:spAutoFit/>
          </a:bodyPr>
          <a:lstStyle/>
          <a:p>
            <a:pPr>
              <a:spcAft>
                <a:spcPts val="600"/>
              </a:spcAft>
            </a:pPr>
            <a:r>
              <a:rPr lang="en-US" sz="3600" b="1" dirty="0"/>
              <a:t>In the text, ‘misshapen’ is closest in meaning </a:t>
            </a:r>
            <a:br>
              <a:rPr lang="en-US" sz="3600" b="1" dirty="0"/>
            </a:br>
            <a:r>
              <a:rPr lang="en-US" sz="3600" b="1" dirty="0"/>
              <a:t>to …</a:t>
            </a:r>
            <a:endParaRPr lang="en-US" sz="3600" dirty="0"/>
          </a:p>
        </p:txBody>
      </p:sp>
      <p:sp>
        <p:nvSpPr>
          <p:cNvPr id="19" name="Oval 18">
            <a:extLst>
              <a:ext uri="{FF2B5EF4-FFF2-40B4-BE49-F238E27FC236}">
                <a16:creationId xmlns:a16="http://schemas.microsoft.com/office/drawing/2014/main" id="{A9E9736C-863C-512B-3651-7C6D493DFFC5}"/>
              </a:ext>
            </a:extLst>
          </p:cNvPr>
          <p:cNvSpPr/>
          <p:nvPr/>
        </p:nvSpPr>
        <p:spPr>
          <a:xfrm>
            <a:off x="1621779" y="441657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D450926-3339-7380-74B7-58B232622F82}"/>
              </a:ext>
            </a:extLst>
          </p:cNvPr>
          <p:cNvSpPr/>
          <p:nvPr/>
        </p:nvSpPr>
        <p:spPr>
          <a:xfrm>
            <a:off x="1594885" y="496059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CDCC266-9582-17A1-6F31-F49F6C3E598C}"/>
              </a:ext>
            </a:extLst>
          </p:cNvPr>
          <p:cNvSpPr txBox="1"/>
          <p:nvPr/>
        </p:nvSpPr>
        <p:spPr>
          <a:xfrm>
            <a:off x="2058093" y="4282490"/>
            <a:ext cx="3574948" cy="1200329"/>
          </a:xfrm>
          <a:prstGeom prst="rect">
            <a:avLst/>
          </a:prstGeom>
          <a:noFill/>
        </p:spPr>
        <p:txBody>
          <a:bodyPr wrap="square" lIns="91440" tIns="45720" rIns="91440" bIns="45720" rtlCol="0" anchor="t">
            <a:spAutoFit/>
          </a:bodyPr>
          <a:lstStyle/>
          <a:p>
            <a:pPr defTabSz="1320800">
              <a:tabLst>
                <a:tab pos="571500" algn="l"/>
                <a:tab pos="1028700" algn="l"/>
              </a:tabLst>
            </a:pPr>
            <a:r>
              <a:rPr lang="en-US" sz="3600" b="1" dirty="0"/>
              <a:t>A </a:t>
            </a:r>
            <a:r>
              <a:rPr lang="en-US" sz="3600" dirty="0"/>
              <a:t> oddly shaped</a:t>
            </a:r>
          </a:p>
          <a:p>
            <a:pPr defTabSz="1712913">
              <a:tabLst>
                <a:tab pos="571500" algn="l"/>
                <a:tab pos="1028700" algn="l"/>
              </a:tabLst>
            </a:pPr>
            <a:r>
              <a:rPr lang="en-US" sz="3600" b="1" dirty="0"/>
              <a:t>B </a:t>
            </a:r>
            <a:r>
              <a:rPr lang="en-US" sz="3600" dirty="0"/>
              <a:t> rather old</a:t>
            </a:r>
            <a:endParaRPr lang="en-US" sz="3600" dirty="0">
              <a:ea typeface="Calibri"/>
              <a:cs typeface="Calibri"/>
            </a:endParaRPr>
          </a:p>
        </p:txBody>
      </p:sp>
      <p:sp>
        <p:nvSpPr>
          <p:cNvPr id="22" name="Oval 21">
            <a:extLst>
              <a:ext uri="{FF2B5EF4-FFF2-40B4-BE49-F238E27FC236}">
                <a16:creationId xmlns:a16="http://schemas.microsoft.com/office/drawing/2014/main" id="{0A311A3C-C2F1-8756-0738-8CEECB4F62F6}"/>
              </a:ext>
            </a:extLst>
          </p:cNvPr>
          <p:cNvSpPr/>
          <p:nvPr/>
        </p:nvSpPr>
        <p:spPr>
          <a:xfrm>
            <a:off x="7489478" y="4392424"/>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5D47CE1-09ED-3D43-C24D-0D74803C68B8}"/>
              </a:ext>
            </a:extLst>
          </p:cNvPr>
          <p:cNvSpPr/>
          <p:nvPr/>
        </p:nvSpPr>
        <p:spPr>
          <a:xfrm>
            <a:off x="7489478" y="488265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D9B5333-9206-2C3C-AEF8-03133B6F89FD}"/>
              </a:ext>
            </a:extLst>
          </p:cNvPr>
          <p:cNvSpPr txBox="1"/>
          <p:nvPr/>
        </p:nvSpPr>
        <p:spPr>
          <a:xfrm>
            <a:off x="7925792" y="4234925"/>
            <a:ext cx="3703055" cy="1200329"/>
          </a:xfrm>
          <a:prstGeom prst="rect">
            <a:avLst/>
          </a:prstGeom>
          <a:noFill/>
        </p:spPr>
        <p:txBody>
          <a:bodyPr wrap="square" rtlCol="0">
            <a:spAutoFit/>
          </a:bodyPr>
          <a:lstStyle/>
          <a:p>
            <a:pPr defTabSz="1320800">
              <a:tabLst>
                <a:tab pos="571500" algn="l"/>
                <a:tab pos="1028700" algn="l"/>
              </a:tabLst>
            </a:pPr>
            <a:r>
              <a:rPr lang="en-US" sz="3600" b="1" dirty="0"/>
              <a:t>C</a:t>
            </a:r>
            <a:r>
              <a:rPr lang="en-US" sz="3600" dirty="0"/>
              <a:t>  tasteless</a:t>
            </a:r>
          </a:p>
          <a:p>
            <a:pPr defTabSz="1712913">
              <a:tabLst>
                <a:tab pos="571500" algn="l"/>
                <a:tab pos="1028700" algn="l"/>
              </a:tabLst>
            </a:pPr>
            <a:r>
              <a:rPr lang="en-US" sz="3600" b="1" dirty="0"/>
              <a:t>D </a:t>
            </a:r>
            <a:r>
              <a:rPr lang="en-US" sz="3600" dirty="0"/>
              <a:t> too small</a:t>
            </a:r>
          </a:p>
        </p:txBody>
      </p:sp>
      <p:sp>
        <p:nvSpPr>
          <p:cNvPr id="26" name="TextBox 25">
            <a:extLst>
              <a:ext uri="{FF2B5EF4-FFF2-40B4-BE49-F238E27FC236}">
                <a16:creationId xmlns:a16="http://schemas.microsoft.com/office/drawing/2014/main" id="{75EEB959-43A6-3BCB-EAA0-EF589583B260}"/>
              </a:ext>
            </a:extLst>
          </p:cNvPr>
          <p:cNvSpPr txBox="1"/>
          <p:nvPr/>
        </p:nvSpPr>
        <p:spPr>
          <a:xfrm>
            <a:off x="724517" y="445329"/>
            <a:ext cx="10993548" cy="2308324"/>
          </a:xfrm>
          <a:prstGeom prst="rect">
            <a:avLst/>
          </a:prstGeom>
          <a:noFill/>
        </p:spPr>
        <p:txBody>
          <a:bodyPr wrap="square" lIns="91440" tIns="45720" rIns="91440" bIns="45720" rtlCol="0" anchor="t">
            <a:spAutoFit/>
          </a:bodyPr>
          <a:lstStyle/>
          <a:p>
            <a:pPr>
              <a:spcAft>
                <a:spcPts val="600"/>
              </a:spcAft>
            </a:pPr>
            <a:r>
              <a:rPr lang="en-US" sz="3600" dirty="0"/>
              <a:t>It may look like a misshapen monster, but in fact it’s an ‘ugly’ apple on sale at one of France’s most popular supermarkets. Elsewhere, other shops are selling out-of-date goods and donating food to charity.</a:t>
            </a:r>
            <a:endParaRPr lang="en-US" sz="3600" dirty="0">
              <a:ea typeface="Calibri"/>
              <a:cs typeface="Calibri"/>
            </a:endParaRPr>
          </a:p>
        </p:txBody>
      </p:sp>
      <p:sp>
        <p:nvSpPr>
          <p:cNvPr id="5" name="Rectangle 4">
            <a:extLst>
              <a:ext uri="{FF2B5EF4-FFF2-40B4-BE49-F238E27FC236}">
                <a16:creationId xmlns:a16="http://schemas.microsoft.com/office/drawing/2014/main" id="{D77FDA00-21BB-37FA-5E23-611C0AA7CD84}"/>
              </a:ext>
            </a:extLst>
          </p:cNvPr>
          <p:cNvSpPr/>
          <p:nvPr/>
        </p:nvSpPr>
        <p:spPr>
          <a:xfrm>
            <a:off x="3990765" y="534056"/>
            <a:ext cx="2014071" cy="442748"/>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0131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F375DD8-97D2-E237-28B3-DCA30B6613FB}"/>
              </a:ext>
            </a:extLst>
          </p:cNvPr>
          <p:cNvGrpSpPr/>
          <p:nvPr/>
        </p:nvGrpSpPr>
        <p:grpSpPr>
          <a:xfrm>
            <a:off x="599440" y="320534"/>
            <a:ext cx="11118625" cy="2595387"/>
            <a:chOff x="981074" y="588417"/>
            <a:chExt cx="10872360" cy="4140989"/>
          </a:xfrm>
        </p:grpSpPr>
        <p:sp>
          <p:nvSpPr>
            <p:cNvPr id="8" name="Rectangle: Rounded Corners 7">
              <a:extLst>
                <a:ext uri="{FF2B5EF4-FFF2-40B4-BE49-F238E27FC236}">
                  <a16:creationId xmlns:a16="http://schemas.microsoft.com/office/drawing/2014/main" id="{CF82B332-086B-B709-0127-E0BB039CEDFC}"/>
                </a:ext>
              </a:extLst>
            </p:cNvPr>
            <p:cNvSpPr/>
            <p:nvPr/>
          </p:nvSpPr>
          <p:spPr>
            <a:xfrm>
              <a:off x="981074" y="588417"/>
              <a:ext cx="10750053" cy="4140989"/>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92D499A-AD88-F40E-8C6D-B7CC8713F88D}"/>
                </a:ext>
              </a:extLst>
            </p:cNvPr>
            <p:cNvSpPr txBox="1"/>
            <p:nvPr/>
          </p:nvSpPr>
          <p:spPr>
            <a:xfrm>
              <a:off x="1103381" y="787530"/>
              <a:ext cx="10750053" cy="3682975"/>
            </a:xfrm>
            <a:prstGeom prst="rect">
              <a:avLst/>
            </a:prstGeom>
            <a:noFill/>
          </p:spPr>
          <p:txBody>
            <a:bodyPr wrap="square" lIns="91440" tIns="45720" rIns="91440" bIns="45720" rtlCol="0" anchor="t">
              <a:spAutoFit/>
            </a:bodyPr>
            <a:lstStyle/>
            <a:p>
              <a:pPr>
                <a:spcAft>
                  <a:spcPts val="600"/>
                </a:spcAft>
              </a:pPr>
              <a:r>
                <a:rPr lang="en-US" sz="3600" dirty="0"/>
                <a:t>It may look like a misshapen monster, but in fact it’s an ‘ugly’ apple on sale at one of France’s most popular supermarkets. Elsewhere, other shops are selling out-of-date goods and donating food to charity.</a:t>
              </a:r>
              <a:endParaRPr lang="en-US" sz="3600" dirty="0">
                <a:ea typeface="Calibri"/>
                <a:cs typeface="Calibri"/>
              </a:endParaRPr>
            </a:p>
          </p:txBody>
        </p:sp>
      </p:grpSp>
      <p:sp>
        <p:nvSpPr>
          <p:cNvPr id="17" name="Oval 16">
            <a:extLst>
              <a:ext uri="{FF2B5EF4-FFF2-40B4-BE49-F238E27FC236}">
                <a16:creationId xmlns:a16="http://schemas.microsoft.com/office/drawing/2014/main" id="{3FABBCAF-AA67-CD50-24E0-2E59F95B700D}"/>
              </a:ext>
            </a:extLst>
          </p:cNvPr>
          <p:cNvSpPr/>
          <p:nvPr/>
        </p:nvSpPr>
        <p:spPr>
          <a:xfrm>
            <a:off x="1586154" y="441657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784B253-AE04-6C0D-CEF1-A5DF08466AB3}"/>
              </a:ext>
            </a:extLst>
          </p:cNvPr>
          <p:cNvSpPr/>
          <p:nvPr/>
        </p:nvSpPr>
        <p:spPr>
          <a:xfrm>
            <a:off x="1594885" y="496059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5C9273-020B-FBD7-5082-C9CD7F7CDF21}"/>
              </a:ext>
            </a:extLst>
          </p:cNvPr>
          <p:cNvSpPr txBox="1"/>
          <p:nvPr/>
        </p:nvSpPr>
        <p:spPr>
          <a:xfrm>
            <a:off x="2058093" y="4282490"/>
            <a:ext cx="3574948" cy="1200329"/>
          </a:xfrm>
          <a:prstGeom prst="rect">
            <a:avLst/>
          </a:prstGeom>
          <a:noFill/>
        </p:spPr>
        <p:txBody>
          <a:bodyPr wrap="square" lIns="91440" tIns="45720" rIns="91440" bIns="45720" rtlCol="0" anchor="t">
            <a:spAutoFit/>
          </a:bodyPr>
          <a:lstStyle/>
          <a:p>
            <a:pPr defTabSz="1320800">
              <a:tabLst>
                <a:tab pos="571500" algn="l"/>
                <a:tab pos="1028700" algn="l"/>
              </a:tabLst>
            </a:pPr>
            <a:r>
              <a:rPr lang="en-US" sz="3600" b="1" dirty="0"/>
              <a:t>A </a:t>
            </a:r>
            <a:r>
              <a:rPr lang="en-US" sz="3600" dirty="0"/>
              <a:t> oddly shaped</a:t>
            </a:r>
          </a:p>
          <a:p>
            <a:pPr defTabSz="1712913">
              <a:tabLst>
                <a:tab pos="571500" algn="l"/>
                <a:tab pos="1028700" algn="l"/>
              </a:tabLst>
            </a:pPr>
            <a:r>
              <a:rPr lang="en-US" sz="3600" b="1" dirty="0"/>
              <a:t>B </a:t>
            </a:r>
            <a:r>
              <a:rPr lang="en-US" sz="3600" dirty="0"/>
              <a:t> rather old</a:t>
            </a:r>
            <a:endParaRPr lang="en-US" sz="3600" dirty="0">
              <a:ea typeface="Calibri"/>
              <a:cs typeface="Calibri"/>
            </a:endParaRPr>
          </a:p>
        </p:txBody>
      </p:sp>
      <p:sp>
        <p:nvSpPr>
          <p:cNvPr id="6" name="Oval 5">
            <a:extLst>
              <a:ext uri="{FF2B5EF4-FFF2-40B4-BE49-F238E27FC236}">
                <a16:creationId xmlns:a16="http://schemas.microsoft.com/office/drawing/2014/main" id="{E38717B5-7D3F-1B53-B55F-DF9F6E5F0A04}"/>
              </a:ext>
            </a:extLst>
          </p:cNvPr>
          <p:cNvSpPr/>
          <p:nvPr/>
        </p:nvSpPr>
        <p:spPr>
          <a:xfrm>
            <a:off x="7441978" y="4392424"/>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FBC7FD2-3743-EEB7-04D0-FCCFFF1991DF}"/>
              </a:ext>
            </a:extLst>
          </p:cNvPr>
          <p:cNvSpPr/>
          <p:nvPr/>
        </p:nvSpPr>
        <p:spPr>
          <a:xfrm>
            <a:off x="7441978" y="493015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813883E-B1DA-D4EA-57D2-2DB7954FD328}"/>
              </a:ext>
            </a:extLst>
          </p:cNvPr>
          <p:cNvSpPr txBox="1"/>
          <p:nvPr/>
        </p:nvSpPr>
        <p:spPr>
          <a:xfrm>
            <a:off x="7925792" y="4234925"/>
            <a:ext cx="3703055" cy="1200329"/>
          </a:xfrm>
          <a:prstGeom prst="rect">
            <a:avLst/>
          </a:prstGeom>
          <a:noFill/>
        </p:spPr>
        <p:txBody>
          <a:bodyPr wrap="square" rtlCol="0">
            <a:spAutoFit/>
          </a:bodyPr>
          <a:lstStyle/>
          <a:p>
            <a:pPr defTabSz="1320800">
              <a:tabLst>
                <a:tab pos="571500" algn="l"/>
                <a:tab pos="1028700" algn="l"/>
              </a:tabLst>
            </a:pPr>
            <a:r>
              <a:rPr lang="en-US" sz="3600" b="1" dirty="0"/>
              <a:t>C</a:t>
            </a:r>
            <a:r>
              <a:rPr lang="en-US" sz="3600" dirty="0"/>
              <a:t>  tasteless</a:t>
            </a:r>
          </a:p>
          <a:p>
            <a:pPr defTabSz="1712913">
              <a:tabLst>
                <a:tab pos="571500" algn="l"/>
                <a:tab pos="1028700" algn="l"/>
              </a:tabLst>
            </a:pPr>
            <a:r>
              <a:rPr lang="en-US" sz="3600" b="1" dirty="0"/>
              <a:t>D </a:t>
            </a:r>
            <a:r>
              <a:rPr lang="en-US" sz="3600" dirty="0"/>
              <a:t> too small</a:t>
            </a:r>
          </a:p>
        </p:txBody>
      </p:sp>
      <p:sp>
        <p:nvSpPr>
          <p:cNvPr id="3" name="Oval 2">
            <a:extLst>
              <a:ext uri="{FF2B5EF4-FFF2-40B4-BE49-F238E27FC236}">
                <a16:creationId xmlns:a16="http://schemas.microsoft.com/office/drawing/2014/main" id="{9B328FFE-E3DB-2913-8452-7E746549182A}"/>
              </a:ext>
            </a:extLst>
          </p:cNvPr>
          <p:cNvSpPr/>
          <p:nvPr/>
        </p:nvSpPr>
        <p:spPr>
          <a:xfrm>
            <a:off x="1596735" y="4416575"/>
            <a:ext cx="388258" cy="369382"/>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A3A5A24-D555-44CB-CB01-B00325366EAA}"/>
              </a:ext>
            </a:extLst>
          </p:cNvPr>
          <p:cNvGrpSpPr/>
          <p:nvPr/>
        </p:nvGrpSpPr>
        <p:grpSpPr>
          <a:xfrm>
            <a:off x="9840174" y="5878755"/>
            <a:ext cx="2143125" cy="896458"/>
            <a:chOff x="9934575" y="5504342"/>
            <a:chExt cx="2143125" cy="896458"/>
          </a:xfrm>
        </p:grpSpPr>
        <p:pic>
          <p:nvPicPr>
            <p:cNvPr id="10" name="Graphic 9" descr="Thumbs up sign outline">
              <a:extLst>
                <a:ext uri="{FF2B5EF4-FFF2-40B4-BE49-F238E27FC236}">
                  <a16:creationId xmlns:a16="http://schemas.microsoft.com/office/drawing/2014/main" id="{EA6A5528-466F-07AC-6072-46921246DE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34575" y="5504342"/>
              <a:ext cx="896458" cy="896458"/>
            </a:xfrm>
            <a:prstGeom prst="rect">
              <a:avLst/>
            </a:prstGeom>
          </p:spPr>
        </p:pic>
        <p:sp>
          <p:nvSpPr>
            <p:cNvPr id="12" name="TextBox 11">
              <a:extLst>
                <a:ext uri="{FF2B5EF4-FFF2-40B4-BE49-F238E27FC236}">
                  <a16:creationId xmlns:a16="http://schemas.microsoft.com/office/drawing/2014/main" id="{BD5AEB1A-093C-E8A7-E15F-1FFC71C7E97E}"/>
                </a:ext>
              </a:extLst>
            </p:cNvPr>
            <p:cNvSpPr txBox="1"/>
            <p:nvPr/>
          </p:nvSpPr>
          <p:spPr>
            <a:xfrm>
              <a:off x="10512927" y="5536079"/>
              <a:ext cx="1564773" cy="369332"/>
            </a:xfrm>
            <a:prstGeom prst="rect">
              <a:avLst/>
            </a:prstGeom>
            <a:noFill/>
          </p:spPr>
          <p:txBody>
            <a:bodyPr wrap="square" rtlCol="0">
              <a:spAutoFit/>
            </a:bodyPr>
            <a:lstStyle/>
            <a:p>
              <a:r>
                <a:rPr lang="en-US" b="1" dirty="0">
                  <a:solidFill>
                    <a:schemeClr val="accent2">
                      <a:lumMod val="50000"/>
                    </a:schemeClr>
                  </a:solidFill>
                </a:rPr>
                <a:t>Well done!</a:t>
              </a:r>
            </a:p>
          </p:txBody>
        </p:sp>
      </p:grpSp>
      <p:sp>
        <p:nvSpPr>
          <p:cNvPr id="14" name="TextBox 13">
            <a:extLst>
              <a:ext uri="{FF2B5EF4-FFF2-40B4-BE49-F238E27FC236}">
                <a16:creationId xmlns:a16="http://schemas.microsoft.com/office/drawing/2014/main" id="{D1BEBC08-1556-E344-3C41-E5E2331BE938}"/>
              </a:ext>
            </a:extLst>
          </p:cNvPr>
          <p:cNvSpPr txBox="1"/>
          <p:nvPr/>
        </p:nvSpPr>
        <p:spPr>
          <a:xfrm>
            <a:off x="1422044" y="3011154"/>
            <a:ext cx="9598493" cy="1200329"/>
          </a:xfrm>
          <a:prstGeom prst="rect">
            <a:avLst/>
          </a:prstGeom>
          <a:noFill/>
        </p:spPr>
        <p:txBody>
          <a:bodyPr wrap="square" lIns="91440" tIns="45720" rIns="91440" bIns="45720" rtlCol="0" anchor="t">
            <a:spAutoFit/>
          </a:bodyPr>
          <a:lstStyle/>
          <a:p>
            <a:pPr>
              <a:spcAft>
                <a:spcPts val="600"/>
              </a:spcAft>
            </a:pPr>
            <a:r>
              <a:rPr lang="en-US" sz="3600" b="1" dirty="0"/>
              <a:t>In the text, ‘misshapen’ is closest in meaning </a:t>
            </a:r>
            <a:br>
              <a:rPr lang="en-US" sz="3600" b="1" dirty="0"/>
            </a:br>
            <a:r>
              <a:rPr lang="en-US" sz="3600" b="1" dirty="0"/>
              <a:t>to …</a:t>
            </a:r>
            <a:endParaRPr lang="en-US" sz="3600" dirty="0"/>
          </a:p>
        </p:txBody>
      </p:sp>
      <p:sp>
        <p:nvSpPr>
          <p:cNvPr id="2" name="Rectangle 1">
            <a:extLst>
              <a:ext uri="{FF2B5EF4-FFF2-40B4-BE49-F238E27FC236}">
                <a16:creationId xmlns:a16="http://schemas.microsoft.com/office/drawing/2014/main" id="{60348190-A758-19B8-BCAC-0614801AC940}"/>
              </a:ext>
            </a:extLst>
          </p:cNvPr>
          <p:cNvSpPr/>
          <p:nvPr/>
        </p:nvSpPr>
        <p:spPr>
          <a:xfrm>
            <a:off x="3990765" y="534056"/>
            <a:ext cx="2014071" cy="442748"/>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6369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5E02C0E-513A-4BA1-9578-E91B15A2ED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312499" y="327212"/>
            <a:ext cx="1792275" cy="216766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7829CE8B-E032-F70F-D917-C5D3E45B1838}"/>
              </a:ext>
            </a:extLst>
          </p:cNvPr>
          <p:cNvSpPr txBox="1"/>
          <p:nvPr/>
        </p:nvSpPr>
        <p:spPr>
          <a:xfrm>
            <a:off x="2220288" y="598857"/>
            <a:ext cx="9350062" cy="954107"/>
          </a:xfrm>
          <a:prstGeom prst="rect">
            <a:avLst/>
          </a:prstGeom>
          <a:noFill/>
        </p:spPr>
        <p:txBody>
          <a:bodyPr wrap="square" rtlCol="0">
            <a:spAutoFit/>
          </a:bodyPr>
          <a:lstStyle/>
          <a:p>
            <a:r>
              <a:rPr lang="en-US" sz="2800" b="1" dirty="0">
                <a:solidFill>
                  <a:srgbClr val="0070C0"/>
                </a:solidFill>
              </a:rPr>
              <a:t>When we read a new text, we may come across some words that we do not understand.</a:t>
            </a:r>
          </a:p>
        </p:txBody>
      </p:sp>
      <p:pic>
        <p:nvPicPr>
          <p:cNvPr id="3" name="Picture 2">
            <a:extLst>
              <a:ext uri="{FF2B5EF4-FFF2-40B4-BE49-F238E27FC236}">
                <a16:creationId xmlns:a16="http://schemas.microsoft.com/office/drawing/2014/main" id="{15C29FBD-B2B9-2798-CBA9-F5D9BB607CD6}"/>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9911" b="96511" l="1749" r="99408">
                        <a14:foregroundMark x1="21708" y1="64959" x2="19290" y2="84001"/>
                        <a14:foregroundMark x1="19290" y1="84001" x2="19522" y2="85820"/>
                        <a14:foregroundMark x1="32819" y1="46437" x2="32999" y2="52079"/>
                        <a14:foregroundMark x1="80993" y1="65516" x2="83745" y2="85857"/>
                        <a14:foregroundMark x1="83745" y1="85857" x2="66178" y2="95137"/>
                        <a14:foregroundMark x1="7819" y1="90200" x2="61317" y2="85932"/>
                        <a14:foregroundMark x1="61317" y1="85932" x2="90406" y2="86897"/>
                        <a14:foregroundMark x1="9825" y1="64811" x2="24537" y2="65924"/>
                        <a14:foregroundMark x1="8591" y1="66481" x2="6481" y2="95397"/>
                        <a14:foregroundMark x1="1826" y1="86897" x2="12912" y2="92873"/>
                        <a14:foregroundMark x1="12912" y1="92873" x2="37963" y2="92910"/>
                        <a14:foregroundMark x1="37963" y1="92910" x2="84619" y2="89644"/>
                        <a14:foregroundMark x1="29197" y1="81925" x2="50386" y2="82777"/>
                        <a14:foregroundMark x1="23611" y1="81700" x2="27049" y2="81838"/>
                        <a14:foregroundMark x1="1749" y1="94172" x2="38992" y2="94878"/>
                        <a14:foregroundMark x1="38992" y1="94878" x2="86445" y2="93356"/>
                        <a14:foregroundMark x1="86445" y1="93356" x2="89841" y2="93356"/>
                        <a14:foregroundMark x1="77392" y1="65516" x2="93411" y2="65963"/>
                        <a14:foregroundMark x1="94779" y1="67558" x2="95448" y2="93356"/>
                        <a14:foregroundMark x1="76337" y1="64699" x2="90766" y2="64439"/>
                        <a14:foregroundMark x1="90766" y1="64439" x2="92876" y2="64551"/>
                        <a14:foregroundMark x1="48585" y1="95397" x2="98251" y2="91166"/>
                        <a14:foregroundMark x1="98251" y1="91166" x2="99434" y2="91166"/>
                        <a14:foregroundMark x1="75000" y1="65516" x2="83565" y2="64811"/>
                        <a14:foregroundMark x1="75206" y1="65108" x2="78627" y2="66889"/>
                        <a14:foregroundMark x1="75206" y1="64551" x2="78909" y2="65256"/>
                        <a14:foregroundMark x1="11055" y1="63985" x2="7716" y2="73200"/>
                        <a14:foregroundMark x1="2984" y1="99517" x2="37706" y2="99814"/>
                        <a14:foregroundMark x1="37706" y1="99814" x2="96836" y2="96511"/>
                        <a14:foregroundMark x1="96836" y1="96511" x2="97428" y2="96511"/>
                        <a14:foregroundMark x1="92310" y1="64551" x2="94779" y2="66481"/>
                        <a14:foregroundMark x1="74254" y1="64402" x2="76543" y2="64402"/>
                        <a14:foregroundMark x1="25977" y1="83222" x2="35751" y2="84707"/>
                        <a14:foregroundMark x1="26440" y1="82665" x2="32047" y2="82665"/>
                        <a14:foregroundMark x1="41950" y1="18745" x2="37757" y2="30958"/>
                        <a14:foregroundMark x1="37757" y1="30958" x2="37757" y2="31106"/>
                        <a14:backgroundMark x1="95204" y1="65821" x2="96193" y2="69748"/>
                        <a14:backgroundMark x1="97531" y1="63029" x2="97351" y2="68411"/>
                        <a14:backgroundMark x1="96399" y1="64811" x2="96785" y2="68263"/>
                        <a14:backgroundMark x1="95448" y1="64959" x2="95448" y2="64959"/>
                        <a14:backgroundMark x1="92695" y1="62509" x2="93930" y2="64959"/>
                        <a14:backgroundMark x1="10571" y1="62918" x2="12088" y2="63177"/>
                        <a14:backgroundMark x1="28321" y1="81733" x2="30247" y2="80475"/>
                      </a14:backgroundRemoval>
                    </a14:imgEffect>
                  </a14:imgLayer>
                </a14:imgProps>
              </a:ext>
              <a:ext uri="{28A0092B-C50C-407E-A947-70E740481C1C}">
                <a14:useLocalDpi xmlns:a14="http://schemas.microsoft.com/office/drawing/2010/main"/>
              </a:ext>
            </a:extLst>
          </a:blip>
          <a:stretch>
            <a:fillRect/>
          </a:stretch>
        </p:blipFill>
        <p:spPr>
          <a:xfrm>
            <a:off x="2745898" y="1918911"/>
            <a:ext cx="7186119" cy="4979272"/>
          </a:xfrm>
          <a:prstGeom prst="rect">
            <a:avLst/>
          </a:prstGeom>
        </p:spPr>
      </p:pic>
      <p:pic>
        <p:nvPicPr>
          <p:cNvPr id="5" name="Picture 4">
            <a:extLst>
              <a:ext uri="{FF2B5EF4-FFF2-40B4-BE49-F238E27FC236}">
                <a16:creationId xmlns:a16="http://schemas.microsoft.com/office/drawing/2014/main" id="{9E2A9F3A-6C94-B3A6-98B2-22E149FDDE30}"/>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4400" b="100000" l="2669" r="100000">
                        <a14:foregroundMark x1="32444" y1="4400" x2="51364" y2="66741"/>
                        <a14:foregroundMark x1="51364" y1="66741" x2="49881" y2="84787"/>
                        <a14:foregroundMark x1="49881" y1="84787" x2="52017" y2="69128"/>
                        <a14:foregroundMark x1="55872" y1="26696" x2="54033" y2="77256"/>
                        <a14:foregroundMark x1="67912" y1="6935" x2="71590" y2="19911"/>
                        <a14:foregroundMark x1="25623" y1="67487" x2="33215" y2="68233"/>
                        <a14:foregroundMark x1="29478" y1="68680" x2="35409" y2="68456"/>
                      </a14:backgroundRemoval>
                    </a14:imgEffect>
                  </a14:imgLayer>
                </a14:imgProps>
              </a:ext>
              <a:ext uri="{28A0092B-C50C-407E-A947-70E740481C1C}">
                <a14:useLocalDpi xmlns:a14="http://schemas.microsoft.com/office/drawing/2010/main"/>
              </a:ext>
            </a:extLst>
          </a:blip>
          <a:srcRect/>
          <a:stretch/>
        </p:blipFill>
        <p:spPr>
          <a:xfrm>
            <a:off x="7819374" y="1650629"/>
            <a:ext cx="2112643" cy="1680297"/>
          </a:xfrm>
          <a:prstGeom prst="rect">
            <a:avLst/>
          </a:prstGeom>
        </p:spPr>
      </p:pic>
      <p:pic>
        <p:nvPicPr>
          <p:cNvPr id="6" name="Picture 5">
            <a:extLst>
              <a:ext uri="{FF2B5EF4-FFF2-40B4-BE49-F238E27FC236}">
                <a16:creationId xmlns:a16="http://schemas.microsoft.com/office/drawing/2014/main" id="{26F0CC5B-287F-852B-7911-B84C4D87FD15}"/>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4265" b="100000" l="0" r="100000">
                        <a14:foregroundMark x1="21185" y1="6169" x2="33870" y2="6626"/>
                        <a14:foregroundMark x1="33870" y1="6626" x2="79266" y2="6398"/>
                      </a14:backgroundRemoval>
                    </a14:imgEffect>
                  </a14:imgLayer>
                </a14:imgProps>
              </a:ext>
              <a:ext uri="{28A0092B-C50C-407E-A947-70E740481C1C}">
                <a14:useLocalDpi xmlns:a14="http://schemas.microsoft.com/office/drawing/2010/main"/>
              </a:ext>
            </a:extLst>
          </a:blip>
          <a:srcRect/>
          <a:stretch/>
        </p:blipFill>
        <p:spPr>
          <a:xfrm flipH="1">
            <a:off x="3190136" y="1918911"/>
            <a:ext cx="1847477" cy="1561303"/>
          </a:xfrm>
          <a:prstGeom prst="rect">
            <a:avLst/>
          </a:prstGeom>
        </p:spPr>
      </p:pic>
      <p:pic>
        <p:nvPicPr>
          <p:cNvPr id="7" name="Picture 6">
            <a:extLst>
              <a:ext uri="{FF2B5EF4-FFF2-40B4-BE49-F238E27FC236}">
                <a16:creationId xmlns:a16="http://schemas.microsoft.com/office/drawing/2014/main" id="{626BC91D-45E8-5064-CDDF-2333E5D0AAA2}"/>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0" b="91950" l="0" r="100000">
                        <a14:foregroundMark x1="12851" y1="20975" x2="93399" y2="43498"/>
                        <a14:foregroundMark x1="93399" y1="43498" x2="85955" y2="56734"/>
                        <a14:foregroundMark x1="85955" y1="56734" x2="85604" y2="56889"/>
                        <a14:foregroundMark x1="67907" y1="17415" x2="42486" y2="46904"/>
                        <a14:foregroundMark x1="42486" y1="46904" x2="34340" y2="74226"/>
                        <a14:foregroundMark x1="42767" y1="84288" x2="52879" y2="86533"/>
                        <a14:foregroundMark x1="54565" y1="28251" x2="54565" y2="66022"/>
                        <a14:foregroundMark x1="39747" y1="80728" x2="44312" y2="83591"/>
                        <a14:foregroundMark x1="50211" y1="85062" x2="53230" y2="92028"/>
                        <a14:foregroundMark x1="28371" y1="66796" x2="34270" y2="73994"/>
                        <a14:backgroundMark x1="37992" y1="82740" x2="40801" y2="85759"/>
                        <a14:backgroundMark x1="32935" y1="77322" x2="36798" y2="81424"/>
                        <a14:backgroundMark x1="27949" y1="73297" x2="40590" y2="88700"/>
                        <a14:backgroundMark x1="40590" y1="88700" x2="40801" y2="89164"/>
                        <a14:backgroundMark x1="32514" y1="75387" x2="38202" y2="82508"/>
                        <a14:backgroundMark x1="56110" y1="83824" x2="55688" y2="88158"/>
                        <a14:backgroundMark x1="53933" y1="84830" x2="58287" y2="91099"/>
                        <a14:backgroundMark x1="54354" y1="83824" x2="56110" y2="91099"/>
                        <a14:backgroundMark x1="54354" y1="85991" x2="54565" y2="88700"/>
                      </a14:backgroundRemoval>
                    </a14:imgEffect>
                  </a14:imgLayer>
                </a14:imgProps>
              </a:ext>
              <a:ext uri="{28A0092B-C50C-407E-A947-70E740481C1C}">
                <a14:useLocalDpi xmlns:a14="http://schemas.microsoft.com/office/drawing/2010/main"/>
              </a:ext>
            </a:extLst>
          </a:blip>
          <a:srcRect/>
          <a:stretch/>
        </p:blipFill>
        <p:spPr>
          <a:xfrm>
            <a:off x="1112455" y="3647825"/>
            <a:ext cx="1847478" cy="1676855"/>
          </a:xfrm>
          <a:prstGeom prst="rect">
            <a:avLst/>
          </a:prstGeom>
        </p:spPr>
      </p:pic>
      <p:pic>
        <p:nvPicPr>
          <p:cNvPr id="8" name="Picture 7">
            <a:extLst>
              <a:ext uri="{FF2B5EF4-FFF2-40B4-BE49-F238E27FC236}">
                <a16:creationId xmlns:a16="http://schemas.microsoft.com/office/drawing/2014/main" id="{136BFB94-0415-705F-2B21-60B134E7DB8E}"/>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0" b="99915" l="0" r="98000">
                        <a14:foregroundMark x1="31250" y1="11366" x2="74438" y2="61578"/>
                        <a14:foregroundMark x1="74438" y1="61578" x2="67250" y2="77099"/>
                        <a14:foregroundMark x1="37813" y1="9839" x2="40625" y2="38762"/>
                        <a14:backgroundMark x1="37313" y1="4495" x2="39063" y2="8991"/>
                        <a14:backgroundMark x1="63750" y1="77608" x2="69000" y2="80746"/>
                      </a14:backgroundRemoval>
                    </a14:imgEffect>
                  </a14:imgLayer>
                </a14:imgProps>
              </a:ext>
              <a:ext uri="{28A0092B-C50C-407E-A947-70E740481C1C}">
                <a14:useLocalDpi xmlns:a14="http://schemas.microsoft.com/office/drawing/2010/main"/>
              </a:ext>
            </a:extLst>
          </a:blip>
          <a:srcRect/>
          <a:stretch/>
        </p:blipFill>
        <p:spPr>
          <a:xfrm>
            <a:off x="9502792" y="3628181"/>
            <a:ext cx="2276493" cy="1676855"/>
          </a:xfrm>
          <a:prstGeom prst="rect">
            <a:avLst/>
          </a:prstGeom>
        </p:spPr>
      </p:pic>
    </p:spTree>
    <p:custDataLst>
      <p:tags r:id="rId1"/>
    </p:custDataLst>
    <p:extLst>
      <p:ext uri="{BB962C8B-B14F-4D97-AF65-F5344CB8AC3E}">
        <p14:creationId xmlns:p14="http://schemas.microsoft.com/office/powerpoint/2010/main" val="367688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C3FD2-AF88-4EF1-AFB7-5D31BD5AA0BF}"/>
              </a:ext>
            </a:extLst>
          </p:cNvPr>
          <p:cNvSpPr>
            <a:spLocks noGrp="1"/>
          </p:cNvSpPr>
          <p:nvPr>
            <p:ph idx="4294967295"/>
          </p:nvPr>
        </p:nvSpPr>
        <p:spPr>
          <a:xfrm>
            <a:off x="4911725" y="1919288"/>
            <a:ext cx="5565775" cy="3932237"/>
          </a:xfrm>
        </p:spPr>
        <p:txBody>
          <a:bodyPr/>
          <a:lstStyle/>
          <a:p>
            <a:pPr marL="0" indent="0">
              <a:buNone/>
            </a:pPr>
            <a:r>
              <a:rPr lang="en-US">
                <a:solidFill>
                  <a:srgbClr val="0070C0"/>
                </a:solidFill>
                <a:latin typeface="Kristen ITC" panose="03050502040202030202" pitchFamily="66" charset="0"/>
              </a:rPr>
              <a:t>Here’s one more example.</a:t>
            </a:r>
          </a:p>
        </p:txBody>
      </p:sp>
      <p:pic>
        <p:nvPicPr>
          <p:cNvPr id="7" name="Picture 4">
            <a:extLst>
              <a:ext uri="{FF2B5EF4-FFF2-40B4-BE49-F238E27FC236}">
                <a16:creationId xmlns:a16="http://schemas.microsoft.com/office/drawing/2014/main" id="{DF83CE09-9749-46CA-8F6E-F62A779E196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840707" y="930095"/>
            <a:ext cx="3671134" cy="4440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0753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151054-C9EA-A0AE-DACE-E1C64209D54B}"/>
              </a:ext>
            </a:extLst>
          </p:cNvPr>
          <p:cNvSpPr/>
          <p:nvPr/>
        </p:nvSpPr>
        <p:spPr>
          <a:xfrm>
            <a:off x="1114425" y="556531"/>
            <a:ext cx="10229850" cy="2652972"/>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862082-B2B3-0662-3565-CD44D3B4354F}"/>
              </a:ext>
            </a:extLst>
          </p:cNvPr>
          <p:cNvSpPr txBox="1"/>
          <p:nvPr/>
        </p:nvSpPr>
        <p:spPr>
          <a:xfrm>
            <a:off x="1314450" y="556531"/>
            <a:ext cx="10029825" cy="2554545"/>
          </a:xfrm>
          <a:prstGeom prst="rect">
            <a:avLst/>
          </a:prstGeom>
          <a:noFill/>
          <a:ln>
            <a:noFill/>
          </a:ln>
        </p:spPr>
        <p:txBody>
          <a:bodyPr wrap="square" rtlCol="0">
            <a:spAutoFit/>
          </a:bodyPr>
          <a:lstStyle/>
          <a:p>
            <a:pPr>
              <a:spcAft>
                <a:spcPts val="600"/>
              </a:spcAft>
            </a:pPr>
            <a:r>
              <a:rPr lang="en-US" sz="4000" dirty="0"/>
              <a:t>You need to be fit to take part in a cycling race. As you jostle for space in the pack, you may get close to other cyclists. One wrong move, and you could lose your balance and fall off.</a:t>
            </a:r>
          </a:p>
        </p:txBody>
      </p:sp>
      <p:sp>
        <p:nvSpPr>
          <p:cNvPr id="8" name="TextBox 7">
            <a:extLst>
              <a:ext uri="{FF2B5EF4-FFF2-40B4-BE49-F238E27FC236}">
                <a16:creationId xmlns:a16="http://schemas.microsoft.com/office/drawing/2014/main" id="{4313B511-DA73-4F11-2F0E-78D7EB559AC1}"/>
              </a:ext>
            </a:extLst>
          </p:cNvPr>
          <p:cNvSpPr txBox="1"/>
          <p:nvPr/>
        </p:nvSpPr>
        <p:spPr>
          <a:xfrm>
            <a:off x="1107123" y="3287238"/>
            <a:ext cx="11084877" cy="1200329"/>
          </a:xfrm>
          <a:prstGeom prst="rect">
            <a:avLst/>
          </a:prstGeom>
          <a:noFill/>
        </p:spPr>
        <p:txBody>
          <a:bodyPr wrap="square" rtlCol="0">
            <a:spAutoFit/>
          </a:bodyPr>
          <a:lstStyle/>
          <a:p>
            <a:pPr>
              <a:spcAft>
                <a:spcPts val="600"/>
              </a:spcAft>
            </a:pPr>
            <a:r>
              <a:rPr lang="en-US" sz="3600" b="1" dirty="0"/>
              <a:t>Which of the following words is closest in meaning to ‘jostle’?</a:t>
            </a:r>
          </a:p>
        </p:txBody>
      </p:sp>
      <p:sp>
        <p:nvSpPr>
          <p:cNvPr id="5" name="Rectangle 4">
            <a:extLst>
              <a:ext uri="{FF2B5EF4-FFF2-40B4-BE49-F238E27FC236}">
                <a16:creationId xmlns:a16="http://schemas.microsoft.com/office/drawing/2014/main" id="{B7DEBD94-0D1B-54FA-33A3-97D68A8FFF61}"/>
              </a:ext>
            </a:extLst>
          </p:cNvPr>
          <p:cNvSpPr/>
          <p:nvPr/>
        </p:nvSpPr>
        <p:spPr>
          <a:xfrm>
            <a:off x="2789362" y="1302790"/>
            <a:ext cx="127463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BCD31C7-1CCA-8C51-94D7-5ABBA8FEF5A5}"/>
              </a:ext>
            </a:extLst>
          </p:cNvPr>
          <p:cNvSpPr/>
          <p:nvPr/>
        </p:nvSpPr>
        <p:spPr>
          <a:xfrm>
            <a:off x="2629565" y="4551668"/>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3E5A87-F5EB-4E19-B9E4-5DEC333691C0}"/>
              </a:ext>
            </a:extLst>
          </p:cNvPr>
          <p:cNvSpPr/>
          <p:nvPr/>
        </p:nvSpPr>
        <p:spPr>
          <a:xfrm>
            <a:off x="2629565" y="5068793"/>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22B64D8-3420-68FD-2B29-D62FD5F47280}"/>
              </a:ext>
            </a:extLst>
          </p:cNvPr>
          <p:cNvSpPr txBox="1"/>
          <p:nvPr/>
        </p:nvSpPr>
        <p:spPr>
          <a:xfrm>
            <a:off x="3098506" y="4413442"/>
            <a:ext cx="3703055" cy="1200329"/>
          </a:xfrm>
          <a:prstGeom prst="rect">
            <a:avLst/>
          </a:prstGeom>
          <a:noFill/>
        </p:spPr>
        <p:txBody>
          <a:bodyPr wrap="square" lIns="91440" tIns="45720" rIns="91440" bIns="45720" rtlCol="0" anchor="t">
            <a:spAutoFit/>
          </a:bodyPr>
          <a:lstStyle/>
          <a:p>
            <a:pPr defTabSz="1320800">
              <a:tabLst>
                <a:tab pos="571500" algn="l"/>
                <a:tab pos="1028700" algn="l"/>
              </a:tabLst>
            </a:pPr>
            <a:r>
              <a:rPr lang="en-US" sz="3600" b="1" dirty="0"/>
              <a:t>A</a:t>
            </a:r>
            <a:r>
              <a:rPr lang="en-US" sz="3600" dirty="0"/>
              <a:t>   ask</a:t>
            </a:r>
          </a:p>
          <a:p>
            <a:pPr defTabSz="1712913">
              <a:tabLst>
                <a:tab pos="571500" algn="l"/>
                <a:tab pos="1028700" algn="l"/>
              </a:tabLst>
            </a:pPr>
            <a:r>
              <a:rPr lang="en-US" sz="3600" b="1" dirty="0"/>
              <a:t>B</a:t>
            </a:r>
            <a:r>
              <a:rPr lang="en-US" sz="3600" dirty="0"/>
              <a:t>   fall</a:t>
            </a:r>
            <a:endParaRPr lang="en-US" sz="3600" dirty="0">
              <a:ea typeface="Calibri"/>
              <a:cs typeface="Calibri"/>
            </a:endParaRPr>
          </a:p>
        </p:txBody>
      </p:sp>
      <p:sp>
        <p:nvSpPr>
          <p:cNvPr id="19" name="Oval 18">
            <a:extLst>
              <a:ext uri="{FF2B5EF4-FFF2-40B4-BE49-F238E27FC236}">
                <a16:creationId xmlns:a16="http://schemas.microsoft.com/office/drawing/2014/main" id="{5A3CD60F-A9C1-D067-7392-293414EA9A4B}"/>
              </a:ext>
            </a:extLst>
          </p:cNvPr>
          <p:cNvSpPr/>
          <p:nvPr/>
        </p:nvSpPr>
        <p:spPr>
          <a:xfrm>
            <a:off x="2623422" y="561396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008030-B677-0D96-1FE0-BB8BB5E643EB}"/>
              </a:ext>
            </a:extLst>
          </p:cNvPr>
          <p:cNvSpPr/>
          <p:nvPr/>
        </p:nvSpPr>
        <p:spPr>
          <a:xfrm>
            <a:off x="2623422" y="6159846"/>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3C7E2F-340D-5E6A-E66E-8434E07EDBAC}"/>
              </a:ext>
            </a:extLst>
          </p:cNvPr>
          <p:cNvSpPr txBox="1"/>
          <p:nvPr/>
        </p:nvSpPr>
        <p:spPr>
          <a:xfrm>
            <a:off x="3098506" y="5483360"/>
            <a:ext cx="3703055" cy="1200329"/>
          </a:xfrm>
          <a:prstGeom prst="rect">
            <a:avLst/>
          </a:prstGeom>
          <a:noFill/>
        </p:spPr>
        <p:txBody>
          <a:bodyPr wrap="square" rtlCol="0">
            <a:spAutoFit/>
          </a:bodyPr>
          <a:lstStyle/>
          <a:p>
            <a:pPr defTabSz="1320800">
              <a:tabLst>
                <a:tab pos="571500" algn="l"/>
                <a:tab pos="1028700" algn="l"/>
              </a:tabLst>
            </a:pPr>
            <a:r>
              <a:rPr lang="en-US" sz="3600" b="1" dirty="0"/>
              <a:t>C</a:t>
            </a:r>
            <a:r>
              <a:rPr lang="en-US" sz="3600" dirty="0"/>
              <a:t> 	push</a:t>
            </a:r>
          </a:p>
          <a:p>
            <a:pPr defTabSz="1712913">
              <a:tabLst>
                <a:tab pos="571500" algn="l"/>
                <a:tab pos="1028700" algn="l"/>
              </a:tabLst>
            </a:pPr>
            <a:r>
              <a:rPr lang="en-US" sz="3600" b="1" dirty="0"/>
              <a:t>D</a:t>
            </a:r>
            <a:r>
              <a:rPr lang="en-US" sz="3600" dirty="0"/>
              <a:t> 	wait</a:t>
            </a:r>
          </a:p>
        </p:txBody>
      </p:sp>
    </p:spTree>
    <p:custDataLst>
      <p:tags r:id="rId1"/>
    </p:custDataLst>
    <p:extLst>
      <p:ext uri="{BB962C8B-B14F-4D97-AF65-F5344CB8AC3E}">
        <p14:creationId xmlns:p14="http://schemas.microsoft.com/office/powerpoint/2010/main" val="4573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151054-C9EA-A0AE-DACE-E1C64209D54B}"/>
              </a:ext>
            </a:extLst>
          </p:cNvPr>
          <p:cNvSpPr/>
          <p:nvPr/>
        </p:nvSpPr>
        <p:spPr>
          <a:xfrm>
            <a:off x="1114425" y="556531"/>
            <a:ext cx="10229850" cy="2652972"/>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862082-B2B3-0662-3565-CD44D3B4354F}"/>
              </a:ext>
            </a:extLst>
          </p:cNvPr>
          <p:cNvSpPr txBox="1"/>
          <p:nvPr/>
        </p:nvSpPr>
        <p:spPr>
          <a:xfrm>
            <a:off x="1314450" y="556531"/>
            <a:ext cx="10029825" cy="2554545"/>
          </a:xfrm>
          <a:prstGeom prst="rect">
            <a:avLst/>
          </a:prstGeom>
          <a:noFill/>
          <a:ln>
            <a:noFill/>
          </a:ln>
        </p:spPr>
        <p:txBody>
          <a:bodyPr wrap="square" rtlCol="0">
            <a:spAutoFit/>
          </a:bodyPr>
          <a:lstStyle/>
          <a:p>
            <a:pPr>
              <a:spcAft>
                <a:spcPts val="600"/>
              </a:spcAft>
            </a:pPr>
            <a:r>
              <a:rPr lang="en-US" sz="4000" dirty="0"/>
              <a:t>You need to be fit to take part in a cycling race. As you jostle for space in the pack, you may get close to other cyclists. One wrong move, and you could lose your balance and fall off.</a:t>
            </a:r>
          </a:p>
        </p:txBody>
      </p:sp>
      <p:sp>
        <p:nvSpPr>
          <p:cNvPr id="8" name="TextBox 7">
            <a:extLst>
              <a:ext uri="{FF2B5EF4-FFF2-40B4-BE49-F238E27FC236}">
                <a16:creationId xmlns:a16="http://schemas.microsoft.com/office/drawing/2014/main" id="{4313B511-DA73-4F11-2F0E-78D7EB559AC1}"/>
              </a:ext>
            </a:extLst>
          </p:cNvPr>
          <p:cNvSpPr txBox="1"/>
          <p:nvPr/>
        </p:nvSpPr>
        <p:spPr>
          <a:xfrm>
            <a:off x="1107123" y="3287238"/>
            <a:ext cx="11084877" cy="1200329"/>
          </a:xfrm>
          <a:prstGeom prst="rect">
            <a:avLst/>
          </a:prstGeom>
          <a:noFill/>
        </p:spPr>
        <p:txBody>
          <a:bodyPr wrap="square" rtlCol="0">
            <a:spAutoFit/>
          </a:bodyPr>
          <a:lstStyle/>
          <a:p>
            <a:pPr>
              <a:spcAft>
                <a:spcPts val="600"/>
              </a:spcAft>
            </a:pPr>
            <a:r>
              <a:rPr lang="en-US" sz="3600" b="1" dirty="0"/>
              <a:t>Which of the following words is closest in meaning to ‘jostle’?</a:t>
            </a:r>
          </a:p>
        </p:txBody>
      </p:sp>
      <p:sp>
        <p:nvSpPr>
          <p:cNvPr id="5" name="Rectangle 4">
            <a:extLst>
              <a:ext uri="{FF2B5EF4-FFF2-40B4-BE49-F238E27FC236}">
                <a16:creationId xmlns:a16="http://schemas.microsoft.com/office/drawing/2014/main" id="{B7DEBD94-0D1B-54FA-33A3-97D68A8FFF61}"/>
              </a:ext>
            </a:extLst>
          </p:cNvPr>
          <p:cNvSpPr/>
          <p:nvPr/>
        </p:nvSpPr>
        <p:spPr>
          <a:xfrm>
            <a:off x="2789362" y="1302790"/>
            <a:ext cx="127463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770B251-EAE2-2FC3-04DE-A455FC94B930}"/>
              </a:ext>
            </a:extLst>
          </p:cNvPr>
          <p:cNvSpPr/>
          <p:nvPr/>
        </p:nvSpPr>
        <p:spPr>
          <a:xfrm>
            <a:off x="2629565" y="4551668"/>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CC8CFD-B850-F4ED-9688-2C6172A6F811}"/>
              </a:ext>
            </a:extLst>
          </p:cNvPr>
          <p:cNvSpPr/>
          <p:nvPr/>
        </p:nvSpPr>
        <p:spPr>
          <a:xfrm>
            <a:off x="2629565" y="5068793"/>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20844C-82A7-DC2C-B8F4-77467922EBF7}"/>
              </a:ext>
            </a:extLst>
          </p:cNvPr>
          <p:cNvSpPr txBox="1"/>
          <p:nvPr/>
        </p:nvSpPr>
        <p:spPr>
          <a:xfrm>
            <a:off x="3098506" y="4413442"/>
            <a:ext cx="3703055" cy="1200329"/>
          </a:xfrm>
          <a:prstGeom prst="rect">
            <a:avLst/>
          </a:prstGeom>
          <a:noFill/>
        </p:spPr>
        <p:txBody>
          <a:bodyPr wrap="square" lIns="91440" tIns="45720" rIns="91440" bIns="45720" rtlCol="0" anchor="t">
            <a:spAutoFit/>
          </a:bodyPr>
          <a:lstStyle/>
          <a:p>
            <a:pPr defTabSz="1320800">
              <a:tabLst>
                <a:tab pos="571500" algn="l"/>
                <a:tab pos="1028700" algn="l"/>
              </a:tabLst>
            </a:pPr>
            <a:r>
              <a:rPr lang="en-US" sz="3600" b="1" dirty="0"/>
              <a:t>A</a:t>
            </a:r>
            <a:r>
              <a:rPr lang="en-US" sz="3600" dirty="0"/>
              <a:t>   ask</a:t>
            </a:r>
          </a:p>
          <a:p>
            <a:pPr defTabSz="1712913">
              <a:tabLst>
                <a:tab pos="571500" algn="l"/>
                <a:tab pos="1028700" algn="l"/>
              </a:tabLst>
            </a:pPr>
            <a:r>
              <a:rPr lang="en-US" sz="3600" b="1" dirty="0"/>
              <a:t>B</a:t>
            </a:r>
            <a:r>
              <a:rPr lang="en-US" sz="3600" dirty="0"/>
              <a:t>   fall</a:t>
            </a:r>
            <a:endParaRPr lang="en-US" sz="3600" dirty="0">
              <a:ea typeface="Calibri"/>
              <a:cs typeface="Calibri"/>
            </a:endParaRPr>
          </a:p>
        </p:txBody>
      </p:sp>
      <p:sp>
        <p:nvSpPr>
          <p:cNvPr id="13" name="Oval 12">
            <a:extLst>
              <a:ext uri="{FF2B5EF4-FFF2-40B4-BE49-F238E27FC236}">
                <a16:creationId xmlns:a16="http://schemas.microsoft.com/office/drawing/2014/main" id="{D8D4965B-E3F4-B0CB-81C8-5FB30670DE5E}"/>
              </a:ext>
            </a:extLst>
          </p:cNvPr>
          <p:cNvSpPr/>
          <p:nvPr/>
        </p:nvSpPr>
        <p:spPr>
          <a:xfrm>
            <a:off x="2623422" y="561396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319E80-FE3C-902E-A7CB-8914DDEA7415}"/>
              </a:ext>
            </a:extLst>
          </p:cNvPr>
          <p:cNvSpPr/>
          <p:nvPr/>
        </p:nvSpPr>
        <p:spPr>
          <a:xfrm>
            <a:off x="2623422" y="6159846"/>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289A0F8-755F-D344-A852-FE9946F2EDFE}"/>
              </a:ext>
            </a:extLst>
          </p:cNvPr>
          <p:cNvSpPr txBox="1"/>
          <p:nvPr/>
        </p:nvSpPr>
        <p:spPr>
          <a:xfrm>
            <a:off x="3098506" y="5483360"/>
            <a:ext cx="3703055" cy="1200329"/>
          </a:xfrm>
          <a:prstGeom prst="rect">
            <a:avLst/>
          </a:prstGeom>
          <a:noFill/>
        </p:spPr>
        <p:txBody>
          <a:bodyPr wrap="square" rtlCol="0">
            <a:spAutoFit/>
          </a:bodyPr>
          <a:lstStyle/>
          <a:p>
            <a:pPr defTabSz="1320800">
              <a:tabLst>
                <a:tab pos="571500" algn="l"/>
                <a:tab pos="1028700" algn="l"/>
              </a:tabLst>
            </a:pPr>
            <a:r>
              <a:rPr lang="en-US" sz="3600" b="1" dirty="0"/>
              <a:t>C</a:t>
            </a:r>
            <a:r>
              <a:rPr lang="en-US" sz="3600" dirty="0"/>
              <a:t> 	push</a:t>
            </a:r>
          </a:p>
          <a:p>
            <a:pPr defTabSz="1712913">
              <a:tabLst>
                <a:tab pos="571500" algn="l"/>
                <a:tab pos="1028700" algn="l"/>
              </a:tabLst>
            </a:pPr>
            <a:r>
              <a:rPr lang="en-US" sz="3600" b="1" dirty="0"/>
              <a:t>D</a:t>
            </a:r>
            <a:r>
              <a:rPr lang="en-US" sz="3600" dirty="0"/>
              <a:t> 	wait</a:t>
            </a:r>
          </a:p>
        </p:txBody>
      </p:sp>
      <p:pic>
        <p:nvPicPr>
          <p:cNvPr id="17" name="Picture 4">
            <a:extLst>
              <a:ext uri="{FF2B5EF4-FFF2-40B4-BE49-F238E27FC236}">
                <a16:creationId xmlns:a16="http://schemas.microsoft.com/office/drawing/2014/main" id="{A137567A-46C8-B28A-097D-281905C81EA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6109331" y="4423221"/>
            <a:ext cx="1849654" cy="22370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AA5CDF-E7BB-9505-2F87-16CB1E629AA5}"/>
              </a:ext>
            </a:extLst>
          </p:cNvPr>
          <p:cNvSpPr txBox="1"/>
          <p:nvPr/>
        </p:nvSpPr>
        <p:spPr>
          <a:xfrm>
            <a:off x="7958985" y="5199965"/>
            <a:ext cx="4307966" cy="954107"/>
          </a:xfrm>
          <a:prstGeom prst="rect">
            <a:avLst/>
          </a:prstGeom>
          <a:noFill/>
        </p:spPr>
        <p:txBody>
          <a:bodyPr wrap="square" rtlCol="0">
            <a:spAutoFit/>
          </a:bodyPr>
          <a:lstStyle/>
          <a:p>
            <a:r>
              <a:rPr lang="en-US" sz="2800" dirty="0">
                <a:solidFill>
                  <a:srgbClr val="0070C0"/>
                </a:solidFill>
                <a:latin typeface="Kristen ITC" panose="03050502040202030202" pitchFamily="66" charset="0"/>
              </a:rPr>
              <a:t>Which answer best replaces ‘jostle’?</a:t>
            </a:r>
          </a:p>
        </p:txBody>
      </p:sp>
    </p:spTree>
    <p:custDataLst>
      <p:tags r:id="rId1"/>
    </p:custDataLst>
    <p:extLst>
      <p:ext uri="{BB962C8B-B14F-4D97-AF65-F5344CB8AC3E}">
        <p14:creationId xmlns:p14="http://schemas.microsoft.com/office/powerpoint/2010/main" val="365534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151054-C9EA-A0AE-DACE-E1C64209D54B}"/>
              </a:ext>
            </a:extLst>
          </p:cNvPr>
          <p:cNvSpPr/>
          <p:nvPr/>
        </p:nvSpPr>
        <p:spPr>
          <a:xfrm>
            <a:off x="1114425" y="556531"/>
            <a:ext cx="10229850" cy="2652972"/>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862082-B2B3-0662-3565-CD44D3B4354F}"/>
              </a:ext>
            </a:extLst>
          </p:cNvPr>
          <p:cNvSpPr txBox="1"/>
          <p:nvPr/>
        </p:nvSpPr>
        <p:spPr>
          <a:xfrm>
            <a:off x="1314450" y="556531"/>
            <a:ext cx="10029825" cy="2554545"/>
          </a:xfrm>
          <a:prstGeom prst="rect">
            <a:avLst/>
          </a:prstGeom>
          <a:noFill/>
          <a:ln>
            <a:noFill/>
          </a:ln>
        </p:spPr>
        <p:txBody>
          <a:bodyPr wrap="square" rtlCol="0">
            <a:spAutoFit/>
          </a:bodyPr>
          <a:lstStyle/>
          <a:p>
            <a:pPr>
              <a:spcAft>
                <a:spcPts val="600"/>
              </a:spcAft>
            </a:pPr>
            <a:r>
              <a:rPr lang="en-US" sz="4000" dirty="0"/>
              <a:t>You need to be fit to take part in a cycling race. As you jostle for space in the pack, you may get close to other cyclists. One wrong move, and you could lose your balance and fall off.</a:t>
            </a:r>
          </a:p>
        </p:txBody>
      </p:sp>
      <p:sp>
        <p:nvSpPr>
          <p:cNvPr id="8" name="TextBox 7">
            <a:extLst>
              <a:ext uri="{FF2B5EF4-FFF2-40B4-BE49-F238E27FC236}">
                <a16:creationId xmlns:a16="http://schemas.microsoft.com/office/drawing/2014/main" id="{4313B511-DA73-4F11-2F0E-78D7EB559AC1}"/>
              </a:ext>
            </a:extLst>
          </p:cNvPr>
          <p:cNvSpPr txBox="1"/>
          <p:nvPr/>
        </p:nvSpPr>
        <p:spPr>
          <a:xfrm>
            <a:off x="1107123" y="3287238"/>
            <a:ext cx="11084877" cy="1200329"/>
          </a:xfrm>
          <a:prstGeom prst="rect">
            <a:avLst/>
          </a:prstGeom>
          <a:noFill/>
        </p:spPr>
        <p:txBody>
          <a:bodyPr wrap="square" rtlCol="0">
            <a:spAutoFit/>
          </a:bodyPr>
          <a:lstStyle/>
          <a:p>
            <a:pPr>
              <a:spcAft>
                <a:spcPts val="600"/>
              </a:spcAft>
            </a:pPr>
            <a:r>
              <a:rPr lang="en-US" sz="3600" b="1" dirty="0"/>
              <a:t>Which of the following words is closest in meaning to ‘jostle’?</a:t>
            </a:r>
          </a:p>
        </p:txBody>
      </p:sp>
      <p:sp>
        <p:nvSpPr>
          <p:cNvPr id="5" name="Rectangle 4">
            <a:extLst>
              <a:ext uri="{FF2B5EF4-FFF2-40B4-BE49-F238E27FC236}">
                <a16:creationId xmlns:a16="http://schemas.microsoft.com/office/drawing/2014/main" id="{B7DEBD94-0D1B-54FA-33A3-97D68A8FFF61}"/>
              </a:ext>
            </a:extLst>
          </p:cNvPr>
          <p:cNvSpPr/>
          <p:nvPr/>
        </p:nvSpPr>
        <p:spPr>
          <a:xfrm>
            <a:off x="2789362" y="1302790"/>
            <a:ext cx="127463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770B251-EAE2-2FC3-04DE-A455FC94B930}"/>
              </a:ext>
            </a:extLst>
          </p:cNvPr>
          <p:cNvSpPr/>
          <p:nvPr/>
        </p:nvSpPr>
        <p:spPr>
          <a:xfrm>
            <a:off x="2629565" y="4551668"/>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CC8CFD-B850-F4ED-9688-2C6172A6F811}"/>
              </a:ext>
            </a:extLst>
          </p:cNvPr>
          <p:cNvSpPr/>
          <p:nvPr/>
        </p:nvSpPr>
        <p:spPr>
          <a:xfrm>
            <a:off x="2629565" y="5068793"/>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20844C-82A7-DC2C-B8F4-77467922EBF7}"/>
              </a:ext>
            </a:extLst>
          </p:cNvPr>
          <p:cNvSpPr txBox="1"/>
          <p:nvPr/>
        </p:nvSpPr>
        <p:spPr>
          <a:xfrm>
            <a:off x="3098506" y="4413442"/>
            <a:ext cx="3703055" cy="1200329"/>
          </a:xfrm>
          <a:prstGeom prst="rect">
            <a:avLst/>
          </a:prstGeom>
          <a:noFill/>
        </p:spPr>
        <p:txBody>
          <a:bodyPr wrap="square" lIns="91440" tIns="45720" rIns="91440" bIns="45720" rtlCol="0" anchor="t">
            <a:spAutoFit/>
          </a:bodyPr>
          <a:lstStyle/>
          <a:p>
            <a:pPr defTabSz="1320800">
              <a:tabLst>
                <a:tab pos="571500" algn="l"/>
                <a:tab pos="1028700" algn="l"/>
              </a:tabLst>
            </a:pPr>
            <a:r>
              <a:rPr lang="en-US" sz="3600" b="1" dirty="0"/>
              <a:t>A</a:t>
            </a:r>
            <a:r>
              <a:rPr lang="en-US" sz="3600" dirty="0"/>
              <a:t>   ask</a:t>
            </a:r>
          </a:p>
          <a:p>
            <a:pPr defTabSz="1712913">
              <a:tabLst>
                <a:tab pos="571500" algn="l"/>
                <a:tab pos="1028700" algn="l"/>
              </a:tabLst>
            </a:pPr>
            <a:r>
              <a:rPr lang="en-US" sz="3600" b="1" dirty="0"/>
              <a:t>B</a:t>
            </a:r>
            <a:r>
              <a:rPr lang="en-US" sz="3600" dirty="0"/>
              <a:t>   fall</a:t>
            </a:r>
            <a:endParaRPr lang="en-US" sz="3600" dirty="0">
              <a:ea typeface="Calibri"/>
              <a:cs typeface="Calibri"/>
            </a:endParaRPr>
          </a:p>
        </p:txBody>
      </p:sp>
      <p:sp>
        <p:nvSpPr>
          <p:cNvPr id="13" name="Oval 12">
            <a:extLst>
              <a:ext uri="{FF2B5EF4-FFF2-40B4-BE49-F238E27FC236}">
                <a16:creationId xmlns:a16="http://schemas.microsoft.com/office/drawing/2014/main" id="{D8D4965B-E3F4-B0CB-81C8-5FB30670DE5E}"/>
              </a:ext>
            </a:extLst>
          </p:cNvPr>
          <p:cNvSpPr/>
          <p:nvPr/>
        </p:nvSpPr>
        <p:spPr>
          <a:xfrm>
            <a:off x="2623422" y="561396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319E80-FE3C-902E-A7CB-8914DDEA7415}"/>
              </a:ext>
            </a:extLst>
          </p:cNvPr>
          <p:cNvSpPr/>
          <p:nvPr/>
        </p:nvSpPr>
        <p:spPr>
          <a:xfrm>
            <a:off x="2623422" y="6159846"/>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289A0F8-755F-D344-A852-FE9946F2EDFE}"/>
              </a:ext>
            </a:extLst>
          </p:cNvPr>
          <p:cNvSpPr txBox="1"/>
          <p:nvPr/>
        </p:nvSpPr>
        <p:spPr>
          <a:xfrm>
            <a:off x="3098506" y="5483360"/>
            <a:ext cx="3703055" cy="1200329"/>
          </a:xfrm>
          <a:prstGeom prst="rect">
            <a:avLst/>
          </a:prstGeom>
          <a:noFill/>
        </p:spPr>
        <p:txBody>
          <a:bodyPr wrap="square" rtlCol="0">
            <a:spAutoFit/>
          </a:bodyPr>
          <a:lstStyle/>
          <a:p>
            <a:pPr defTabSz="1320800">
              <a:tabLst>
                <a:tab pos="571500" algn="l"/>
                <a:tab pos="1028700" algn="l"/>
              </a:tabLst>
            </a:pPr>
            <a:r>
              <a:rPr lang="en-US" sz="3600" b="1" dirty="0"/>
              <a:t>C</a:t>
            </a:r>
            <a:r>
              <a:rPr lang="en-US" sz="3600" dirty="0"/>
              <a:t> 	push</a:t>
            </a:r>
          </a:p>
          <a:p>
            <a:pPr defTabSz="1712913">
              <a:tabLst>
                <a:tab pos="571500" algn="l"/>
                <a:tab pos="1028700" algn="l"/>
              </a:tabLst>
            </a:pPr>
            <a:r>
              <a:rPr lang="en-US" sz="3600" b="1" dirty="0"/>
              <a:t>D</a:t>
            </a:r>
            <a:r>
              <a:rPr lang="en-US" sz="3600" dirty="0"/>
              <a:t> 	wait</a:t>
            </a:r>
          </a:p>
        </p:txBody>
      </p:sp>
      <p:pic>
        <p:nvPicPr>
          <p:cNvPr id="17" name="Picture 4">
            <a:extLst>
              <a:ext uri="{FF2B5EF4-FFF2-40B4-BE49-F238E27FC236}">
                <a16:creationId xmlns:a16="http://schemas.microsoft.com/office/drawing/2014/main" id="{A137567A-46C8-B28A-097D-281905C81EA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6109331" y="4423221"/>
            <a:ext cx="1849654" cy="22370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AA5CDF-E7BB-9505-2F87-16CB1E629AA5}"/>
              </a:ext>
            </a:extLst>
          </p:cNvPr>
          <p:cNvSpPr txBox="1"/>
          <p:nvPr/>
        </p:nvSpPr>
        <p:spPr>
          <a:xfrm>
            <a:off x="7958984" y="5199965"/>
            <a:ext cx="4421701" cy="954107"/>
          </a:xfrm>
          <a:prstGeom prst="rect">
            <a:avLst/>
          </a:prstGeom>
          <a:noFill/>
        </p:spPr>
        <p:txBody>
          <a:bodyPr wrap="square" rtlCol="0">
            <a:spAutoFit/>
          </a:bodyPr>
          <a:lstStyle/>
          <a:p>
            <a:r>
              <a:rPr lang="en-US" sz="2800" dirty="0">
                <a:solidFill>
                  <a:srgbClr val="0070C0"/>
                </a:solidFill>
                <a:latin typeface="Kristen ITC" panose="03050502040202030202" pitchFamily="66" charset="0"/>
              </a:rPr>
              <a:t>Choose the one which fits the context best.</a:t>
            </a:r>
          </a:p>
        </p:txBody>
      </p:sp>
      <p:sp>
        <p:nvSpPr>
          <p:cNvPr id="4" name="Oval 3">
            <a:extLst>
              <a:ext uri="{FF2B5EF4-FFF2-40B4-BE49-F238E27FC236}">
                <a16:creationId xmlns:a16="http://schemas.microsoft.com/office/drawing/2014/main" id="{7988D0E0-E35F-1CB1-2C42-9A464648386B}"/>
              </a:ext>
            </a:extLst>
          </p:cNvPr>
          <p:cNvSpPr/>
          <p:nvPr/>
        </p:nvSpPr>
        <p:spPr>
          <a:xfrm>
            <a:off x="2617690" y="5613771"/>
            <a:ext cx="388258" cy="369382"/>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3062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151054-C9EA-A0AE-DACE-E1C64209D54B}"/>
              </a:ext>
            </a:extLst>
          </p:cNvPr>
          <p:cNvSpPr/>
          <p:nvPr/>
        </p:nvSpPr>
        <p:spPr>
          <a:xfrm>
            <a:off x="1114425" y="556531"/>
            <a:ext cx="10229850" cy="2652972"/>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862082-B2B3-0662-3565-CD44D3B4354F}"/>
              </a:ext>
            </a:extLst>
          </p:cNvPr>
          <p:cNvSpPr txBox="1"/>
          <p:nvPr/>
        </p:nvSpPr>
        <p:spPr>
          <a:xfrm>
            <a:off x="1314450" y="556531"/>
            <a:ext cx="10029825" cy="2554545"/>
          </a:xfrm>
          <a:prstGeom prst="rect">
            <a:avLst/>
          </a:prstGeom>
          <a:noFill/>
          <a:ln>
            <a:noFill/>
          </a:ln>
        </p:spPr>
        <p:txBody>
          <a:bodyPr wrap="square" rtlCol="0">
            <a:spAutoFit/>
          </a:bodyPr>
          <a:lstStyle/>
          <a:p>
            <a:pPr>
              <a:spcAft>
                <a:spcPts val="600"/>
              </a:spcAft>
            </a:pPr>
            <a:r>
              <a:rPr lang="en-US" sz="4000" dirty="0"/>
              <a:t>You need to be fit to take part in a cycling race. As you jostle for space in the pack, you may get close to other cyclists. One wrong move, and you could lose your balance and fall off.</a:t>
            </a:r>
          </a:p>
        </p:txBody>
      </p:sp>
      <p:sp>
        <p:nvSpPr>
          <p:cNvPr id="8" name="TextBox 7">
            <a:extLst>
              <a:ext uri="{FF2B5EF4-FFF2-40B4-BE49-F238E27FC236}">
                <a16:creationId xmlns:a16="http://schemas.microsoft.com/office/drawing/2014/main" id="{4313B511-DA73-4F11-2F0E-78D7EB559AC1}"/>
              </a:ext>
            </a:extLst>
          </p:cNvPr>
          <p:cNvSpPr txBox="1"/>
          <p:nvPr/>
        </p:nvSpPr>
        <p:spPr>
          <a:xfrm>
            <a:off x="1107123" y="3287238"/>
            <a:ext cx="11084877" cy="1200329"/>
          </a:xfrm>
          <a:prstGeom prst="rect">
            <a:avLst/>
          </a:prstGeom>
          <a:noFill/>
        </p:spPr>
        <p:txBody>
          <a:bodyPr wrap="square" rtlCol="0">
            <a:spAutoFit/>
          </a:bodyPr>
          <a:lstStyle/>
          <a:p>
            <a:pPr>
              <a:spcAft>
                <a:spcPts val="600"/>
              </a:spcAft>
            </a:pPr>
            <a:r>
              <a:rPr lang="en-US" sz="3600" b="1" dirty="0"/>
              <a:t>Which of the following words is closest in meaning to ‘jostle’?</a:t>
            </a:r>
          </a:p>
        </p:txBody>
      </p:sp>
      <p:sp>
        <p:nvSpPr>
          <p:cNvPr id="5" name="Rectangle 4">
            <a:extLst>
              <a:ext uri="{FF2B5EF4-FFF2-40B4-BE49-F238E27FC236}">
                <a16:creationId xmlns:a16="http://schemas.microsoft.com/office/drawing/2014/main" id="{B7DEBD94-0D1B-54FA-33A3-97D68A8FFF61}"/>
              </a:ext>
            </a:extLst>
          </p:cNvPr>
          <p:cNvSpPr/>
          <p:nvPr/>
        </p:nvSpPr>
        <p:spPr>
          <a:xfrm>
            <a:off x="2789362" y="1302790"/>
            <a:ext cx="127463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770B251-EAE2-2FC3-04DE-A455FC94B930}"/>
              </a:ext>
            </a:extLst>
          </p:cNvPr>
          <p:cNvSpPr/>
          <p:nvPr/>
        </p:nvSpPr>
        <p:spPr>
          <a:xfrm>
            <a:off x="2629565" y="4551668"/>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CC8CFD-B850-F4ED-9688-2C6172A6F811}"/>
              </a:ext>
            </a:extLst>
          </p:cNvPr>
          <p:cNvSpPr/>
          <p:nvPr/>
        </p:nvSpPr>
        <p:spPr>
          <a:xfrm>
            <a:off x="2629565" y="5068793"/>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20844C-82A7-DC2C-B8F4-77467922EBF7}"/>
              </a:ext>
            </a:extLst>
          </p:cNvPr>
          <p:cNvSpPr txBox="1"/>
          <p:nvPr/>
        </p:nvSpPr>
        <p:spPr>
          <a:xfrm>
            <a:off x="3098506" y="4413442"/>
            <a:ext cx="3703055" cy="1200329"/>
          </a:xfrm>
          <a:prstGeom prst="rect">
            <a:avLst/>
          </a:prstGeom>
          <a:noFill/>
        </p:spPr>
        <p:txBody>
          <a:bodyPr wrap="square" lIns="91440" tIns="45720" rIns="91440" bIns="45720" rtlCol="0" anchor="t">
            <a:spAutoFit/>
          </a:bodyPr>
          <a:lstStyle/>
          <a:p>
            <a:pPr defTabSz="1320800">
              <a:tabLst>
                <a:tab pos="571500" algn="l"/>
                <a:tab pos="1028700" algn="l"/>
              </a:tabLst>
            </a:pPr>
            <a:r>
              <a:rPr lang="en-US" sz="3600" b="1" dirty="0"/>
              <a:t>A</a:t>
            </a:r>
            <a:r>
              <a:rPr lang="en-US" sz="3600" dirty="0"/>
              <a:t>   ask</a:t>
            </a:r>
          </a:p>
          <a:p>
            <a:pPr defTabSz="1712913">
              <a:tabLst>
                <a:tab pos="571500" algn="l"/>
                <a:tab pos="1028700" algn="l"/>
              </a:tabLst>
            </a:pPr>
            <a:r>
              <a:rPr lang="en-US" sz="3600" b="1" dirty="0"/>
              <a:t>B</a:t>
            </a:r>
            <a:r>
              <a:rPr lang="en-US" sz="3600" dirty="0"/>
              <a:t>   fall</a:t>
            </a:r>
            <a:endParaRPr lang="en-US" sz="3600" dirty="0">
              <a:ea typeface="Calibri"/>
              <a:cs typeface="Calibri"/>
            </a:endParaRPr>
          </a:p>
        </p:txBody>
      </p:sp>
      <p:sp>
        <p:nvSpPr>
          <p:cNvPr id="13" name="Oval 12">
            <a:extLst>
              <a:ext uri="{FF2B5EF4-FFF2-40B4-BE49-F238E27FC236}">
                <a16:creationId xmlns:a16="http://schemas.microsoft.com/office/drawing/2014/main" id="{D8D4965B-E3F4-B0CB-81C8-5FB30670DE5E}"/>
              </a:ext>
            </a:extLst>
          </p:cNvPr>
          <p:cNvSpPr/>
          <p:nvPr/>
        </p:nvSpPr>
        <p:spPr>
          <a:xfrm>
            <a:off x="2623422" y="561396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319E80-FE3C-902E-A7CB-8914DDEA7415}"/>
              </a:ext>
            </a:extLst>
          </p:cNvPr>
          <p:cNvSpPr/>
          <p:nvPr/>
        </p:nvSpPr>
        <p:spPr>
          <a:xfrm>
            <a:off x="2623422" y="6159846"/>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289A0F8-755F-D344-A852-FE9946F2EDFE}"/>
              </a:ext>
            </a:extLst>
          </p:cNvPr>
          <p:cNvSpPr txBox="1"/>
          <p:nvPr/>
        </p:nvSpPr>
        <p:spPr>
          <a:xfrm>
            <a:off x="3098506" y="5483360"/>
            <a:ext cx="3703055" cy="1200329"/>
          </a:xfrm>
          <a:prstGeom prst="rect">
            <a:avLst/>
          </a:prstGeom>
          <a:noFill/>
        </p:spPr>
        <p:txBody>
          <a:bodyPr wrap="square" rtlCol="0">
            <a:spAutoFit/>
          </a:bodyPr>
          <a:lstStyle/>
          <a:p>
            <a:pPr defTabSz="1320800">
              <a:tabLst>
                <a:tab pos="571500" algn="l"/>
                <a:tab pos="1028700" algn="l"/>
              </a:tabLst>
            </a:pPr>
            <a:r>
              <a:rPr lang="en-US" sz="3600" b="1" dirty="0"/>
              <a:t>C</a:t>
            </a:r>
            <a:r>
              <a:rPr lang="en-US" sz="3600" dirty="0"/>
              <a:t> 	push</a:t>
            </a:r>
          </a:p>
          <a:p>
            <a:pPr defTabSz="1712913">
              <a:tabLst>
                <a:tab pos="571500" algn="l"/>
                <a:tab pos="1028700" algn="l"/>
              </a:tabLst>
            </a:pPr>
            <a:r>
              <a:rPr lang="en-US" sz="3600" b="1" dirty="0"/>
              <a:t>D</a:t>
            </a:r>
            <a:r>
              <a:rPr lang="en-US" sz="3600" dirty="0"/>
              <a:t> 	wait</a:t>
            </a:r>
          </a:p>
        </p:txBody>
      </p:sp>
      <p:pic>
        <p:nvPicPr>
          <p:cNvPr id="17" name="Picture 4">
            <a:extLst>
              <a:ext uri="{FF2B5EF4-FFF2-40B4-BE49-F238E27FC236}">
                <a16:creationId xmlns:a16="http://schemas.microsoft.com/office/drawing/2014/main" id="{A137567A-46C8-B28A-097D-281905C81EA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6109331" y="4423221"/>
            <a:ext cx="1849654" cy="22370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AA5CDF-E7BB-9505-2F87-16CB1E629AA5}"/>
              </a:ext>
            </a:extLst>
          </p:cNvPr>
          <p:cNvSpPr txBox="1"/>
          <p:nvPr/>
        </p:nvSpPr>
        <p:spPr>
          <a:xfrm>
            <a:off x="7958985" y="5013606"/>
            <a:ext cx="4421701" cy="1384995"/>
          </a:xfrm>
          <a:prstGeom prst="rect">
            <a:avLst/>
          </a:prstGeom>
          <a:noFill/>
        </p:spPr>
        <p:txBody>
          <a:bodyPr wrap="square" rtlCol="0">
            <a:spAutoFit/>
          </a:bodyPr>
          <a:lstStyle/>
          <a:p>
            <a:r>
              <a:rPr lang="en-US" sz="2800" dirty="0">
                <a:solidFill>
                  <a:srgbClr val="0070C0"/>
                </a:solidFill>
                <a:latin typeface="Kristen ITC" panose="03050502040202030202" pitchFamily="66" charset="0"/>
              </a:rPr>
              <a:t>If we use ‘push’ in the sentence, does it still make sense? </a:t>
            </a:r>
          </a:p>
        </p:txBody>
      </p:sp>
      <p:sp>
        <p:nvSpPr>
          <p:cNvPr id="4" name="Oval 3">
            <a:extLst>
              <a:ext uri="{FF2B5EF4-FFF2-40B4-BE49-F238E27FC236}">
                <a16:creationId xmlns:a16="http://schemas.microsoft.com/office/drawing/2014/main" id="{7988D0E0-E35F-1CB1-2C42-9A464648386B}"/>
              </a:ext>
            </a:extLst>
          </p:cNvPr>
          <p:cNvSpPr/>
          <p:nvPr/>
        </p:nvSpPr>
        <p:spPr>
          <a:xfrm>
            <a:off x="2617690" y="5613771"/>
            <a:ext cx="388258" cy="369382"/>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385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151054-C9EA-A0AE-DACE-E1C64209D54B}"/>
              </a:ext>
            </a:extLst>
          </p:cNvPr>
          <p:cNvSpPr/>
          <p:nvPr/>
        </p:nvSpPr>
        <p:spPr>
          <a:xfrm>
            <a:off x="1114425" y="556531"/>
            <a:ext cx="10229850" cy="2652972"/>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862082-B2B3-0662-3565-CD44D3B4354F}"/>
              </a:ext>
            </a:extLst>
          </p:cNvPr>
          <p:cNvSpPr txBox="1"/>
          <p:nvPr/>
        </p:nvSpPr>
        <p:spPr>
          <a:xfrm>
            <a:off x="1314450" y="556531"/>
            <a:ext cx="10029825" cy="2554545"/>
          </a:xfrm>
          <a:prstGeom prst="rect">
            <a:avLst/>
          </a:prstGeom>
          <a:noFill/>
          <a:ln>
            <a:noFill/>
          </a:ln>
        </p:spPr>
        <p:txBody>
          <a:bodyPr wrap="square" rtlCol="0">
            <a:spAutoFit/>
          </a:bodyPr>
          <a:lstStyle/>
          <a:p>
            <a:pPr>
              <a:spcAft>
                <a:spcPts val="600"/>
              </a:spcAft>
            </a:pPr>
            <a:r>
              <a:rPr lang="en-US" sz="4000" dirty="0"/>
              <a:t>You need to be fit to take part in a cycling race. As you jostle for space in the pack, you may get close to other cyclists. One wrong move, and you could lose your balance and fall off.</a:t>
            </a:r>
          </a:p>
        </p:txBody>
      </p:sp>
      <p:sp>
        <p:nvSpPr>
          <p:cNvPr id="5" name="Rectangle 4">
            <a:extLst>
              <a:ext uri="{FF2B5EF4-FFF2-40B4-BE49-F238E27FC236}">
                <a16:creationId xmlns:a16="http://schemas.microsoft.com/office/drawing/2014/main" id="{B7DEBD94-0D1B-54FA-33A3-97D68A8FFF61}"/>
              </a:ext>
            </a:extLst>
          </p:cNvPr>
          <p:cNvSpPr/>
          <p:nvPr/>
        </p:nvSpPr>
        <p:spPr>
          <a:xfrm>
            <a:off x="2789362" y="1302790"/>
            <a:ext cx="127463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E1911A87-21D8-2457-2893-E170F3D5D8C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0138162" y="4316836"/>
            <a:ext cx="1594509" cy="254116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BF92EE6-EB12-B3B4-5B82-AEFAAB31D82D}"/>
              </a:ext>
            </a:extLst>
          </p:cNvPr>
          <p:cNvSpPr txBox="1"/>
          <p:nvPr/>
        </p:nvSpPr>
        <p:spPr>
          <a:xfrm>
            <a:off x="6542699" y="4274467"/>
            <a:ext cx="3674051" cy="1815882"/>
          </a:xfrm>
          <a:prstGeom prst="rect">
            <a:avLst/>
          </a:prstGeom>
          <a:noFill/>
        </p:spPr>
        <p:txBody>
          <a:bodyPr wrap="square" rtlCol="0">
            <a:spAutoFit/>
          </a:bodyPr>
          <a:lstStyle/>
          <a:p>
            <a:r>
              <a:rPr lang="en-US" sz="2800" b="1" dirty="0">
                <a:solidFill>
                  <a:srgbClr val="0070C0"/>
                </a:solidFill>
              </a:rPr>
              <a:t>‘As you </a:t>
            </a:r>
            <a:r>
              <a:rPr lang="en-US" sz="2800" b="1" dirty="0">
                <a:solidFill>
                  <a:srgbClr val="FF0000"/>
                </a:solidFill>
              </a:rPr>
              <a:t>push</a:t>
            </a:r>
            <a:r>
              <a:rPr lang="en-US" sz="2800" b="1" dirty="0">
                <a:solidFill>
                  <a:srgbClr val="0070C0"/>
                </a:solidFill>
              </a:rPr>
              <a:t> for space in the pack, you may get close to other cyclists.’</a:t>
            </a:r>
          </a:p>
        </p:txBody>
      </p:sp>
      <p:sp>
        <p:nvSpPr>
          <p:cNvPr id="24" name="Rectangle 23">
            <a:extLst>
              <a:ext uri="{FF2B5EF4-FFF2-40B4-BE49-F238E27FC236}">
                <a16:creationId xmlns:a16="http://schemas.microsoft.com/office/drawing/2014/main" id="{1CDA4D9C-AB40-2D59-09DB-6F4305F88AF8}"/>
              </a:ext>
            </a:extLst>
          </p:cNvPr>
          <p:cNvSpPr/>
          <p:nvPr/>
        </p:nvSpPr>
        <p:spPr>
          <a:xfrm>
            <a:off x="8558663" y="1302791"/>
            <a:ext cx="2518912" cy="531012"/>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B7D79A0-CAAD-B1E0-DCA8-1680BE192268}"/>
              </a:ext>
            </a:extLst>
          </p:cNvPr>
          <p:cNvSpPr/>
          <p:nvPr/>
        </p:nvSpPr>
        <p:spPr>
          <a:xfrm>
            <a:off x="1314449" y="1883017"/>
            <a:ext cx="4554087" cy="531012"/>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B1AA5EB-49E2-E1C4-66A7-186DEDA167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6816" y="3473120"/>
            <a:ext cx="4694367" cy="3384880"/>
          </a:xfrm>
          <a:prstGeom prst="rect">
            <a:avLst/>
          </a:prstGeom>
        </p:spPr>
      </p:pic>
    </p:spTree>
    <p:custDataLst>
      <p:tags r:id="rId1"/>
    </p:custDataLst>
    <p:extLst>
      <p:ext uri="{BB962C8B-B14F-4D97-AF65-F5344CB8AC3E}">
        <p14:creationId xmlns:p14="http://schemas.microsoft.com/office/powerpoint/2010/main" val="424025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151054-C9EA-A0AE-DACE-E1C64209D54B}"/>
              </a:ext>
            </a:extLst>
          </p:cNvPr>
          <p:cNvSpPr/>
          <p:nvPr/>
        </p:nvSpPr>
        <p:spPr>
          <a:xfrm>
            <a:off x="1114425" y="556531"/>
            <a:ext cx="10229850" cy="2652972"/>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862082-B2B3-0662-3565-CD44D3B4354F}"/>
              </a:ext>
            </a:extLst>
          </p:cNvPr>
          <p:cNvSpPr txBox="1"/>
          <p:nvPr/>
        </p:nvSpPr>
        <p:spPr>
          <a:xfrm>
            <a:off x="1314450" y="556531"/>
            <a:ext cx="10029825" cy="2554545"/>
          </a:xfrm>
          <a:prstGeom prst="rect">
            <a:avLst/>
          </a:prstGeom>
          <a:noFill/>
          <a:ln>
            <a:noFill/>
          </a:ln>
        </p:spPr>
        <p:txBody>
          <a:bodyPr wrap="square" rtlCol="0">
            <a:spAutoFit/>
          </a:bodyPr>
          <a:lstStyle/>
          <a:p>
            <a:pPr>
              <a:spcAft>
                <a:spcPts val="600"/>
              </a:spcAft>
            </a:pPr>
            <a:r>
              <a:rPr lang="en-US" sz="4000" dirty="0"/>
              <a:t>You need to be fit to take part in a cycling race. As you jostle for space in the pack, you may get close to other cyclists. One wrong move, and you could lose your balance and fall off.</a:t>
            </a:r>
          </a:p>
        </p:txBody>
      </p:sp>
      <p:sp>
        <p:nvSpPr>
          <p:cNvPr id="8" name="TextBox 7">
            <a:extLst>
              <a:ext uri="{FF2B5EF4-FFF2-40B4-BE49-F238E27FC236}">
                <a16:creationId xmlns:a16="http://schemas.microsoft.com/office/drawing/2014/main" id="{4313B511-DA73-4F11-2F0E-78D7EB559AC1}"/>
              </a:ext>
            </a:extLst>
          </p:cNvPr>
          <p:cNvSpPr txBox="1"/>
          <p:nvPr/>
        </p:nvSpPr>
        <p:spPr>
          <a:xfrm>
            <a:off x="1107123" y="3287238"/>
            <a:ext cx="11084877" cy="1200329"/>
          </a:xfrm>
          <a:prstGeom prst="rect">
            <a:avLst/>
          </a:prstGeom>
          <a:noFill/>
        </p:spPr>
        <p:txBody>
          <a:bodyPr wrap="square" rtlCol="0">
            <a:spAutoFit/>
          </a:bodyPr>
          <a:lstStyle/>
          <a:p>
            <a:pPr>
              <a:spcAft>
                <a:spcPts val="600"/>
              </a:spcAft>
            </a:pPr>
            <a:r>
              <a:rPr lang="en-US" sz="3600" b="1" dirty="0"/>
              <a:t>Which of the following words is closest in meaning to ‘jostle’?</a:t>
            </a:r>
          </a:p>
        </p:txBody>
      </p:sp>
      <p:sp>
        <p:nvSpPr>
          <p:cNvPr id="5" name="Rectangle 4">
            <a:extLst>
              <a:ext uri="{FF2B5EF4-FFF2-40B4-BE49-F238E27FC236}">
                <a16:creationId xmlns:a16="http://schemas.microsoft.com/office/drawing/2014/main" id="{B7DEBD94-0D1B-54FA-33A3-97D68A8FFF61}"/>
              </a:ext>
            </a:extLst>
          </p:cNvPr>
          <p:cNvSpPr/>
          <p:nvPr/>
        </p:nvSpPr>
        <p:spPr>
          <a:xfrm>
            <a:off x="2789362" y="1302790"/>
            <a:ext cx="127463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770B251-EAE2-2FC3-04DE-A455FC94B930}"/>
              </a:ext>
            </a:extLst>
          </p:cNvPr>
          <p:cNvSpPr/>
          <p:nvPr/>
        </p:nvSpPr>
        <p:spPr>
          <a:xfrm>
            <a:off x="2629565" y="4551668"/>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CC8CFD-B850-F4ED-9688-2C6172A6F811}"/>
              </a:ext>
            </a:extLst>
          </p:cNvPr>
          <p:cNvSpPr/>
          <p:nvPr/>
        </p:nvSpPr>
        <p:spPr>
          <a:xfrm>
            <a:off x="2629565" y="5068793"/>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20844C-82A7-DC2C-B8F4-77467922EBF7}"/>
              </a:ext>
            </a:extLst>
          </p:cNvPr>
          <p:cNvSpPr txBox="1"/>
          <p:nvPr/>
        </p:nvSpPr>
        <p:spPr>
          <a:xfrm>
            <a:off x="3098506" y="4413442"/>
            <a:ext cx="3703055" cy="1200329"/>
          </a:xfrm>
          <a:prstGeom prst="rect">
            <a:avLst/>
          </a:prstGeom>
          <a:noFill/>
        </p:spPr>
        <p:txBody>
          <a:bodyPr wrap="square" lIns="91440" tIns="45720" rIns="91440" bIns="45720" rtlCol="0" anchor="t">
            <a:spAutoFit/>
          </a:bodyPr>
          <a:lstStyle/>
          <a:p>
            <a:pPr defTabSz="1320800">
              <a:tabLst>
                <a:tab pos="571500" algn="l"/>
                <a:tab pos="1028700" algn="l"/>
              </a:tabLst>
            </a:pPr>
            <a:r>
              <a:rPr lang="en-US" sz="3600" b="1" dirty="0"/>
              <a:t>A</a:t>
            </a:r>
            <a:r>
              <a:rPr lang="en-US" sz="3600" dirty="0"/>
              <a:t>   ask</a:t>
            </a:r>
          </a:p>
          <a:p>
            <a:pPr defTabSz="1712913">
              <a:tabLst>
                <a:tab pos="571500" algn="l"/>
                <a:tab pos="1028700" algn="l"/>
              </a:tabLst>
            </a:pPr>
            <a:r>
              <a:rPr lang="en-US" sz="3600" b="1" dirty="0"/>
              <a:t>B</a:t>
            </a:r>
            <a:r>
              <a:rPr lang="en-US" sz="3600" dirty="0"/>
              <a:t>   fall</a:t>
            </a:r>
            <a:endParaRPr lang="en-US" sz="3600" dirty="0">
              <a:ea typeface="Calibri"/>
              <a:cs typeface="Calibri"/>
            </a:endParaRPr>
          </a:p>
        </p:txBody>
      </p:sp>
      <p:sp>
        <p:nvSpPr>
          <p:cNvPr id="13" name="Oval 12">
            <a:extLst>
              <a:ext uri="{FF2B5EF4-FFF2-40B4-BE49-F238E27FC236}">
                <a16:creationId xmlns:a16="http://schemas.microsoft.com/office/drawing/2014/main" id="{D8D4965B-E3F4-B0CB-81C8-5FB30670DE5E}"/>
              </a:ext>
            </a:extLst>
          </p:cNvPr>
          <p:cNvSpPr/>
          <p:nvPr/>
        </p:nvSpPr>
        <p:spPr>
          <a:xfrm>
            <a:off x="2623422" y="5613965"/>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319E80-FE3C-902E-A7CB-8914DDEA7415}"/>
              </a:ext>
            </a:extLst>
          </p:cNvPr>
          <p:cNvSpPr/>
          <p:nvPr/>
        </p:nvSpPr>
        <p:spPr>
          <a:xfrm>
            <a:off x="2623422" y="6159846"/>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289A0F8-755F-D344-A852-FE9946F2EDFE}"/>
              </a:ext>
            </a:extLst>
          </p:cNvPr>
          <p:cNvSpPr txBox="1"/>
          <p:nvPr/>
        </p:nvSpPr>
        <p:spPr>
          <a:xfrm>
            <a:off x="3098506" y="5483360"/>
            <a:ext cx="3703055" cy="1200329"/>
          </a:xfrm>
          <a:prstGeom prst="rect">
            <a:avLst/>
          </a:prstGeom>
          <a:noFill/>
        </p:spPr>
        <p:txBody>
          <a:bodyPr wrap="square" rtlCol="0">
            <a:spAutoFit/>
          </a:bodyPr>
          <a:lstStyle/>
          <a:p>
            <a:pPr defTabSz="1320800">
              <a:tabLst>
                <a:tab pos="571500" algn="l"/>
                <a:tab pos="1028700" algn="l"/>
              </a:tabLst>
            </a:pPr>
            <a:r>
              <a:rPr lang="en-US" sz="3600" b="1" dirty="0"/>
              <a:t>C</a:t>
            </a:r>
            <a:r>
              <a:rPr lang="en-US" sz="3600" dirty="0"/>
              <a:t> 	push</a:t>
            </a:r>
          </a:p>
          <a:p>
            <a:pPr defTabSz="1712913">
              <a:tabLst>
                <a:tab pos="571500" algn="l"/>
                <a:tab pos="1028700" algn="l"/>
              </a:tabLst>
            </a:pPr>
            <a:r>
              <a:rPr lang="en-US" sz="3600" b="1" dirty="0"/>
              <a:t>D</a:t>
            </a:r>
            <a:r>
              <a:rPr lang="en-US" sz="3600" dirty="0"/>
              <a:t> 	wait</a:t>
            </a:r>
          </a:p>
        </p:txBody>
      </p:sp>
      <p:pic>
        <p:nvPicPr>
          <p:cNvPr id="17" name="Picture 4">
            <a:extLst>
              <a:ext uri="{FF2B5EF4-FFF2-40B4-BE49-F238E27FC236}">
                <a16:creationId xmlns:a16="http://schemas.microsoft.com/office/drawing/2014/main" id="{A137567A-46C8-B28A-097D-281905C81EA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6109331" y="4423221"/>
            <a:ext cx="1849654" cy="22370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AA5CDF-E7BB-9505-2F87-16CB1E629AA5}"/>
              </a:ext>
            </a:extLst>
          </p:cNvPr>
          <p:cNvSpPr txBox="1"/>
          <p:nvPr/>
        </p:nvSpPr>
        <p:spPr>
          <a:xfrm>
            <a:off x="7958985" y="5199965"/>
            <a:ext cx="4307966" cy="954107"/>
          </a:xfrm>
          <a:prstGeom prst="rect">
            <a:avLst/>
          </a:prstGeom>
          <a:noFill/>
        </p:spPr>
        <p:txBody>
          <a:bodyPr wrap="square" rtlCol="0">
            <a:spAutoFit/>
          </a:bodyPr>
          <a:lstStyle/>
          <a:p>
            <a:r>
              <a:rPr lang="en-US" sz="2800" dirty="0">
                <a:solidFill>
                  <a:srgbClr val="0070C0"/>
                </a:solidFill>
                <a:latin typeface="Kristen ITC" panose="03050502040202030202" pitchFamily="66" charset="0"/>
              </a:rPr>
              <a:t>So the best answer to this question is …</a:t>
            </a:r>
          </a:p>
        </p:txBody>
      </p:sp>
    </p:spTree>
    <p:custDataLst>
      <p:tags r:id="rId1"/>
    </p:custDataLst>
    <p:extLst>
      <p:ext uri="{BB962C8B-B14F-4D97-AF65-F5344CB8AC3E}">
        <p14:creationId xmlns:p14="http://schemas.microsoft.com/office/powerpoint/2010/main" val="1824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151054-C9EA-A0AE-DACE-E1C64209D54B}"/>
              </a:ext>
            </a:extLst>
          </p:cNvPr>
          <p:cNvSpPr/>
          <p:nvPr/>
        </p:nvSpPr>
        <p:spPr>
          <a:xfrm>
            <a:off x="1114425" y="556531"/>
            <a:ext cx="10229850" cy="2652972"/>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862082-B2B3-0662-3565-CD44D3B4354F}"/>
              </a:ext>
            </a:extLst>
          </p:cNvPr>
          <p:cNvSpPr txBox="1"/>
          <p:nvPr/>
        </p:nvSpPr>
        <p:spPr>
          <a:xfrm>
            <a:off x="1314450" y="556531"/>
            <a:ext cx="10029825" cy="2554545"/>
          </a:xfrm>
          <a:prstGeom prst="rect">
            <a:avLst/>
          </a:prstGeom>
          <a:noFill/>
          <a:ln>
            <a:noFill/>
          </a:ln>
        </p:spPr>
        <p:txBody>
          <a:bodyPr wrap="square" rtlCol="0">
            <a:spAutoFit/>
          </a:bodyPr>
          <a:lstStyle/>
          <a:p>
            <a:pPr>
              <a:spcAft>
                <a:spcPts val="600"/>
              </a:spcAft>
            </a:pPr>
            <a:r>
              <a:rPr lang="en-US" sz="4000" dirty="0"/>
              <a:t>You need to be fit to take part in a cycling race. As you jostle for space in the pack, you may get close to other cyclists. One wrong move, and you could lose your balance and fall off.</a:t>
            </a:r>
          </a:p>
        </p:txBody>
      </p:sp>
      <p:sp>
        <p:nvSpPr>
          <p:cNvPr id="8" name="TextBox 7">
            <a:extLst>
              <a:ext uri="{FF2B5EF4-FFF2-40B4-BE49-F238E27FC236}">
                <a16:creationId xmlns:a16="http://schemas.microsoft.com/office/drawing/2014/main" id="{4313B511-DA73-4F11-2F0E-78D7EB559AC1}"/>
              </a:ext>
            </a:extLst>
          </p:cNvPr>
          <p:cNvSpPr txBox="1"/>
          <p:nvPr/>
        </p:nvSpPr>
        <p:spPr>
          <a:xfrm>
            <a:off x="1107123" y="3287238"/>
            <a:ext cx="11084877" cy="1200329"/>
          </a:xfrm>
          <a:prstGeom prst="rect">
            <a:avLst/>
          </a:prstGeom>
          <a:noFill/>
        </p:spPr>
        <p:txBody>
          <a:bodyPr wrap="square" rtlCol="0">
            <a:spAutoFit/>
          </a:bodyPr>
          <a:lstStyle/>
          <a:p>
            <a:pPr>
              <a:spcAft>
                <a:spcPts val="600"/>
              </a:spcAft>
            </a:pPr>
            <a:r>
              <a:rPr lang="en-US" sz="3600" b="1" dirty="0"/>
              <a:t>Which of the following words is closest in meaning to ‘jostle’?</a:t>
            </a:r>
          </a:p>
        </p:txBody>
      </p:sp>
      <p:sp>
        <p:nvSpPr>
          <p:cNvPr id="5" name="Rectangle 4">
            <a:extLst>
              <a:ext uri="{FF2B5EF4-FFF2-40B4-BE49-F238E27FC236}">
                <a16:creationId xmlns:a16="http://schemas.microsoft.com/office/drawing/2014/main" id="{B7DEBD94-0D1B-54FA-33A3-97D68A8FFF61}"/>
              </a:ext>
            </a:extLst>
          </p:cNvPr>
          <p:cNvSpPr/>
          <p:nvPr/>
        </p:nvSpPr>
        <p:spPr>
          <a:xfrm>
            <a:off x="2789362" y="1302790"/>
            <a:ext cx="127463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1209A8B-95A3-95E9-7306-FB7862E1D277}"/>
              </a:ext>
            </a:extLst>
          </p:cNvPr>
          <p:cNvGrpSpPr/>
          <p:nvPr/>
        </p:nvGrpSpPr>
        <p:grpSpPr>
          <a:xfrm>
            <a:off x="9840174" y="5878755"/>
            <a:ext cx="2143125" cy="896458"/>
            <a:chOff x="9934575" y="5504342"/>
            <a:chExt cx="2143125" cy="896458"/>
          </a:xfrm>
        </p:grpSpPr>
        <p:pic>
          <p:nvPicPr>
            <p:cNvPr id="6" name="Graphic 5" descr="Thumbs up sign outline">
              <a:extLst>
                <a:ext uri="{FF2B5EF4-FFF2-40B4-BE49-F238E27FC236}">
                  <a16:creationId xmlns:a16="http://schemas.microsoft.com/office/drawing/2014/main" id="{3659BD28-5CD0-AE5C-04E9-FD2D520757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34575" y="5504342"/>
              <a:ext cx="896458" cy="896458"/>
            </a:xfrm>
            <a:prstGeom prst="rect">
              <a:avLst/>
            </a:prstGeom>
          </p:spPr>
        </p:pic>
        <p:sp>
          <p:nvSpPr>
            <p:cNvPr id="7" name="TextBox 6">
              <a:extLst>
                <a:ext uri="{FF2B5EF4-FFF2-40B4-BE49-F238E27FC236}">
                  <a16:creationId xmlns:a16="http://schemas.microsoft.com/office/drawing/2014/main" id="{5F498EFB-7CC1-8296-6633-FCF3634985B7}"/>
                </a:ext>
              </a:extLst>
            </p:cNvPr>
            <p:cNvSpPr txBox="1"/>
            <p:nvPr/>
          </p:nvSpPr>
          <p:spPr>
            <a:xfrm>
              <a:off x="10512927" y="5536079"/>
              <a:ext cx="1564773" cy="369332"/>
            </a:xfrm>
            <a:prstGeom prst="rect">
              <a:avLst/>
            </a:prstGeom>
            <a:noFill/>
          </p:spPr>
          <p:txBody>
            <a:bodyPr wrap="square" rtlCol="0">
              <a:spAutoFit/>
            </a:bodyPr>
            <a:lstStyle/>
            <a:p>
              <a:r>
                <a:rPr lang="en-US" b="1" dirty="0">
                  <a:solidFill>
                    <a:schemeClr val="accent2">
                      <a:lumMod val="50000"/>
                    </a:schemeClr>
                  </a:solidFill>
                </a:rPr>
                <a:t>Well done!</a:t>
              </a:r>
            </a:p>
          </p:txBody>
        </p:sp>
      </p:grpSp>
      <p:sp>
        <p:nvSpPr>
          <p:cNvPr id="9" name="TextBox 8">
            <a:extLst>
              <a:ext uri="{FF2B5EF4-FFF2-40B4-BE49-F238E27FC236}">
                <a16:creationId xmlns:a16="http://schemas.microsoft.com/office/drawing/2014/main" id="{5168A7F7-6E09-CBD6-72DE-EB70DAFB04DC}"/>
              </a:ext>
            </a:extLst>
          </p:cNvPr>
          <p:cNvSpPr txBox="1"/>
          <p:nvPr/>
        </p:nvSpPr>
        <p:spPr>
          <a:xfrm>
            <a:off x="3098506" y="4413442"/>
            <a:ext cx="3703055" cy="1200329"/>
          </a:xfrm>
          <a:prstGeom prst="rect">
            <a:avLst/>
          </a:prstGeom>
          <a:noFill/>
        </p:spPr>
        <p:txBody>
          <a:bodyPr wrap="square" lIns="91440" tIns="45720" rIns="91440" bIns="45720" rtlCol="0" anchor="t">
            <a:spAutoFit/>
          </a:bodyPr>
          <a:lstStyle/>
          <a:p>
            <a:pPr defTabSz="1320800">
              <a:tabLst>
                <a:tab pos="571500" algn="l"/>
                <a:tab pos="1028700" algn="l"/>
              </a:tabLst>
            </a:pPr>
            <a:r>
              <a:rPr lang="en-US" sz="3600" b="1" dirty="0"/>
              <a:t>A</a:t>
            </a:r>
            <a:r>
              <a:rPr lang="en-US" sz="3600" dirty="0"/>
              <a:t>   ask</a:t>
            </a:r>
          </a:p>
          <a:p>
            <a:pPr defTabSz="1712913">
              <a:tabLst>
                <a:tab pos="571500" algn="l"/>
                <a:tab pos="1028700" algn="l"/>
              </a:tabLst>
            </a:pPr>
            <a:r>
              <a:rPr lang="en-US" sz="3600" b="1" dirty="0"/>
              <a:t>B</a:t>
            </a:r>
            <a:r>
              <a:rPr lang="en-US" sz="3600" dirty="0"/>
              <a:t>   fall</a:t>
            </a:r>
            <a:endParaRPr lang="en-US" sz="3600" dirty="0">
              <a:ea typeface="Calibri"/>
              <a:cs typeface="Calibri"/>
            </a:endParaRPr>
          </a:p>
        </p:txBody>
      </p:sp>
      <p:sp>
        <p:nvSpPr>
          <p:cNvPr id="13" name="Oval 12">
            <a:extLst>
              <a:ext uri="{FF2B5EF4-FFF2-40B4-BE49-F238E27FC236}">
                <a16:creationId xmlns:a16="http://schemas.microsoft.com/office/drawing/2014/main" id="{B0D78C62-1DE5-E023-DFB5-608E33FDFF1D}"/>
              </a:ext>
            </a:extLst>
          </p:cNvPr>
          <p:cNvSpPr/>
          <p:nvPr/>
        </p:nvSpPr>
        <p:spPr>
          <a:xfrm>
            <a:off x="2623422" y="6159846"/>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FEE75E-17EC-E633-914F-207229AA1498}"/>
              </a:ext>
            </a:extLst>
          </p:cNvPr>
          <p:cNvSpPr txBox="1"/>
          <p:nvPr/>
        </p:nvSpPr>
        <p:spPr>
          <a:xfrm>
            <a:off x="3098506" y="5483360"/>
            <a:ext cx="3703055" cy="1200329"/>
          </a:xfrm>
          <a:prstGeom prst="rect">
            <a:avLst/>
          </a:prstGeom>
          <a:noFill/>
        </p:spPr>
        <p:txBody>
          <a:bodyPr wrap="square" rtlCol="0">
            <a:spAutoFit/>
          </a:bodyPr>
          <a:lstStyle/>
          <a:p>
            <a:pPr defTabSz="1320800">
              <a:tabLst>
                <a:tab pos="571500" algn="l"/>
                <a:tab pos="1028700" algn="l"/>
              </a:tabLst>
            </a:pPr>
            <a:r>
              <a:rPr lang="en-US" sz="3600" b="1" dirty="0"/>
              <a:t>C</a:t>
            </a:r>
            <a:r>
              <a:rPr lang="en-US" sz="3600" dirty="0"/>
              <a:t> 	push</a:t>
            </a:r>
          </a:p>
          <a:p>
            <a:pPr defTabSz="1712913">
              <a:tabLst>
                <a:tab pos="571500" algn="l"/>
                <a:tab pos="1028700" algn="l"/>
              </a:tabLst>
            </a:pPr>
            <a:r>
              <a:rPr lang="en-US" sz="3600" b="1" dirty="0"/>
              <a:t>D</a:t>
            </a:r>
            <a:r>
              <a:rPr lang="en-US" sz="3600" dirty="0"/>
              <a:t> 	wait</a:t>
            </a:r>
          </a:p>
        </p:txBody>
      </p:sp>
      <p:sp>
        <p:nvSpPr>
          <p:cNvPr id="16" name="Oval 15">
            <a:extLst>
              <a:ext uri="{FF2B5EF4-FFF2-40B4-BE49-F238E27FC236}">
                <a16:creationId xmlns:a16="http://schemas.microsoft.com/office/drawing/2014/main" id="{470A3423-69D4-6684-9589-CDC9462134AF}"/>
              </a:ext>
            </a:extLst>
          </p:cNvPr>
          <p:cNvSpPr/>
          <p:nvPr/>
        </p:nvSpPr>
        <p:spPr>
          <a:xfrm>
            <a:off x="2629565" y="4551668"/>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83313B3-0C33-AEE1-FDCE-509A4003560A}"/>
              </a:ext>
            </a:extLst>
          </p:cNvPr>
          <p:cNvSpPr/>
          <p:nvPr/>
        </p:nvSpPr>
        <p:spPr>
          <a:xfrm>
            <a:off x="2629565" y="5068793"/>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0263477-35CE-53CF-A0FE-C599CF18B197}"/>
              </a:ext>
            </a:extLst>
          </p:cNvPr>
          <p:cNvSpPr/>
          <p:nvPr/>
        </p:nvSpPr>
        <p:spPr>
          <a:xfrm>
            <a:off x="2617690" y="5613771"/>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EF607B-6613-E8E2-E3F7-B016E29EC3ED}"/>
              </a:ext>
            </a:extLst>
          </p:cNvPr>
          <p:cNvSpPr/>
          <p:nvPr/>
        </p:nvSpPr>
        <p:spPr>
          <a:xfrm>
            <a:off x="2617690" y="5613771"/>
            <a:ext cx="388258" cy="369382"/>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289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0B813E14-EACF-49E8-A7CD-E188F02C82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467847" y="105047"/>
            <a:ext cx="1711565" cy="20700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E70F44E-63AC-480B-8B31-DA327D4DDA6B}"/>
              </a:ext>
            </a:extLst>
          </p:cNvPr>
          <p:cNvSpPr txBox="1"/>
          <p:nvPr/>
        </p:nvSpPr>
        <p:spPr>
          <a:xfrm>
            <a:off x="2209800" y="914400"/>
            <a:ext cx="7247709" cy="523220"/>
          </a:xfrm>
          <a:prstGeom prst="rect">
            <a:avLst/>
          </a:prstGeom>
          <a:noFill/>
        </p:spPr>
        <p:txBody>
          <a:bodyPr wrap="square" rtlCol="0">
            <a:spAutoFit/>
          </a:bodyPr>
          <a:lstStyle/>
          <a:p>
            <a:r>
              <a:rPr lang="en-US" sz="2800" b="1">
                <a:solidFill>
                  <a:srgbClr val="0070C0"/>
                </a:solidFill>
              </a:rPr>
              <a:t>Let’s review this one last time …</a:t>
            </a:r>
          </a:p>
        </p:txBody>
      </p:sp>
      <p:grpSp>
        <p:nvGrpSpPr>
          <p:cNvPr id="2" name="Group 1">
            <a:extLst>
              <a:ext uri="{FF2B5EF4-FFF2-40B4-BE49-F238E27FC236}">
                <a16:creationId xmlns:a16="http://schemas.microsoft.com/office/drawing/2014/main" id="{787F90F9-8D47-58F3-A216-654011B401D7}"/>
              </a:ext>
            </a:extLst>
          </p:cNvPr>
          <p:cNvGrpSpPr/>
          <p:nvPr/>
        </p:nvGrpSpPr>
        <p:grpSpPr>
          <a:xfrm>
            <a:off x="962525" y="2490977"/>
            <a:ext cx="10266950" cy="2553831"/>
            <a:chOff x="1197885" y="458742"/>
            <a:chExt cx="8991179" cy="2123705"/>
          </a:xfrm>
        </p:grpSpPr>
        <p:grpSp>
          <p:nvGrpSpPr>
            <p:cNvPr id="3" name="Group 2">
              <a:extLst>
                <a:ext uri="{FF2B5EF4-FFF2-40B4-BE49-F238E27FC236}">
                  <a16:creationId xmlns:a16="http://schemas.microsoft.com/office/drawing/2014/main" id="{816C4FD3-F5C1-E656-B8BE-A1F904384D7E}"/>
                </a:ext>
              </a:extLst>
            </p:cNvPr>
            <p:cNvGrpSpPr/>
            <p:nvPr/>
          </p:nvGrpSpPr>
          <p:grpSpPr>
            <a:xfrm>
              <a:off x="1197885" y="458742"/>
              <a:ext cx="8991179" cy="2123705"/>
              <a:chOff x="1197885" y="458742"/>
              <a:chExt cx="8991179" cy="2123705"/>
            </a:xfrm>
          </p:grpSpPr>
          <p:grpSp>
            <p:nvGrpSpPr>
              <p:cNvPr id="5" name="Group 4">
                <a:extLst>
                  <a:ext uri="{FF2B5EF4-FFF2-40B4-BE49-F238E27FC236}">
                    <a16:creationId xmlns:a16="http://schemas.microsoft.com/office/drawing/2014/main" id="{B950B1DE-3E53-0605-7AAD-3862854DBCB4}"/>
                  </a:ext>
                </a:extLst>
              </p:cNvPr>
              <p:cNvGrpSpPr/>
              <p:nvPr/>
            </p:nvGrpSpPr>
            <p:grpSpPr>
              <a:xfrm>
                <a:off x="1197885" y="458742"/>
                <a:ext cx="8991179" cy="2123705"/>
                <a:chOff x="1546227" y="-1486807"/>
                <a:chExt cx="8991179" cy="2123705"/>
              </a:xfrm>
            </p:grpSpPr>
            <p:sp>
              <p:nvSpPr>
                <p:cNvPr id="7" name="Rectangle 6">
                  <a:extLst>
                    <a:ext uri="{FF2B5EF4-FFF2-40B4-BE49-F238E27FC236}">
                      <a16:creationId xmlns:a16="http://schemas.microsoft.com/office/drawing/2014/main" id="{670E4C3A-703F-403C-36CC-07B7C5A57B7D}"/>
                    </a:ext>
                  </a:extLst>
                </p:cNvPr>
                <p:cNvSpPr/>
                <p:nvPr/>
              </p:nvSpPr>
              <p:spPr>
                <a:xfrm>
                  <a:off x="2046549" y="-1325343"/>
                  <a:ext cx="8490857" cy="1962241"/>
                </a:xfrm>
                <a:prstGeom prst="rect">
                  <a:avLst/>
                </a:prstGeom>
                <a:solidFill>
                  <a:srgbClr val="906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2EB66A-F9C8-AD8A-56AA-60C18FDE7A23}"/>
                    </a:ext>
                  </a:extLst>
                </p:cNvPr>
                <p:cNvSpPr/>
                <p:nvPr/>
              </p:nvSpPr>
              <p:spPr>
                <a:xfrm>
                  <a:off x="1959428" y="-1425847"/>
                  <a:ext cx="8490857" cy="1962241"/>
                </a:xfrm>
                <a:prstGeom prst="rect">
                  <a:avLst/>
                </a:prstGeom>
                <a:solidFill>
                  <a:srgbClr val="E6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5CEC4F8-A15A-71E3-E7C4-02B65945875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7109" b="79621" l="9504" r="92562">
                              <a14:foregroundMark x1="10124" y1="54028" x2="10537" y2="69668"/>
                              <a14:foregroundMark x1="23967" y1="32227" x2="31818" y2="36493"/>
                              <a14:foregroundMark x1="92975" y1="43128" x2="76446" y2="36967"/>
                              <a14:foregroundMark x1="76860" y1="35545" x2="41942" y2="41232"/>
                              <a14:foregroundMark x1="52686" y1="39810" x2="25000" y2="34597"/>
                              <a14:foregroundMark x1="13843" y1="80095" x2="13843" y2="80095"/>
                            </a14:backgroundRemoval>
                          </a14:imgEffect>
                        </a14:imgLayer>
                      </a14:imgProps>
                    </a:ext>
                    <a:ext uri="{28A0092B-C50C-407E-A947-70E740481C1C}">
                      <a14:useLocalDpi xmlns:a14="http://schemas.microsoft.com/office/drawing/2010/main"/>
                    </a:ext>
                  </a:extLst>
                </a:blip>
                <a:srcRect/>
                <a:stretch/>
              </p:blipFill>
              <p:spPr>
                <a:xfrm>
                  <a:off x="1546227" y="-1486807"/>
                  <a:ext cx="2950028" cy="1286647"/>
                </a:xfrm>
                <a:prstGeom prst="rect">
                  <a:avLst/>
                </a:prstGeom>
              </p:spPr>
            </p:pic>
          </p:grpSp>
          <p:sp>
            <p:nvSpPr>
              <p:cNvPr id="6" name="TextBox 5">
                <a:extLst>
                  <a:ext uri="{FF2B5EF4-FFF2-40B4-BE49-F238E27FC236}">
                    <a16:creationId xmlns:a16="http://schemas.microsoft.com/office/drawing/2014/main" id="{AD7866B9-173C-96AE-CF52-7999D792F62F}"/>
                  </a:ext>
                </a:extLst>
              </p:cNvPr>
              <p:cNvSpPr txBox="1"/>
              <p:nvPr/>
            </p:nvSpPr>
            <p:spPr>
              <a:xfrm>
                <a:off x="1996578" y="1329890"/>
                <a:ext cx="7950199" cy="998165"/>
              </a:xfrm>
              <a:prstGeom prst="rect">
                <a:avLst/>
              </a:prstGeom>
              <a:noFill/>
            </p:spPr>
            <p:txBody>
              <a:bodyPr wrap="square" rtlCol="0">
                <a:spAutoFit/>
              </a:bodyPr>
              <a:lstStyle/>
              <a:p>
                <a:r>
                  <a:rPr lang="en-US" sz="2400" dirty="0"/>
                  <a:t>When we read, we sometimes see words and phrases that we do not know. However, we can guess their meaning by looking for clues in the surrounding text to help us work out the meaning. </a:t>
                </a:r>
              </a:p>
            </p:txBody>
          </p:sp>
        </p:grpSp>
        <p:sp>
          <p:nvSpPr>
            <p:cNvPr id="4" name="TextBox 3">
              <a:extLst>
                <a:ext uri="{FF2B5EF4-FFF2-40B4-BE49-F238E27FC236}">
                  <a16:creationId xmlns:a16="http://schemas.microsoft.com/office/drawing/2014/main" id="{034474AA-EA78-3445-C298-350CCF9FD874}"/>
                </a:ext>
              </a:extLst>
            </p:cNvPr>
            <p:cNvSpPr txBox="1"/>
            <p:nvPr/>
          </p:nvSpPr>
          <p:spPr>
            <a:xfrm>
              <a:off x="4178301" y="719293"/>
              <a:ext cx="5923643" cy="383910"/>
            </a:xfrm>
            <a:prstGeom prst="rect">
              <a:avLst/>
            </a:prstGeom>
            <a:noFill/>
          </p:spPr>
          <p:txBody>
            <a:bodyPr wrap="square" rtlCol="0">
              <a:spAutoFit/>
            </a:bodyPr>
            <a:lstStyle/>
            <a:p>
              <a:r>
                <a:rPr lang="en-US" sz="2400" b="1" dirty="0"/>
                <a:t>Working out the meaning of words and phrases (I)</a:t>
              </a:r>
            </a:p>
          </p:txBody>
        </p:sp>
      </p:grpSp>
    </p:spTree>
    <p:custDataLst>
      <p:tags r:id="rId1"/>
    </p:custDataLst>
    <p:extLst>
      <p:ext uri="{BB962C8B-B14F-4D97-AF65-F5344CB8AC3E}">
        <p14:creationId xmlns:p14="http://schemas.microsoft.com/office/powerpoint/2010/main" val="409634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3448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5E02C0E-513A-4BA1-9578-E91B15A2ED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312499" y="327212"/>
            <a:ext cx="1792275" cy="216766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7829CE8B-E032-F70F-D917-C5D3E45B1838}"/>
              </a:ext>
            </a:extLst>
          </p:cNvPr>
          <p:cNvSpPr txBox="1"/>
          <p:nvPr/>
        </p:nvSpPr>
        <p:spPr>
          <a:xfrm>
            <a:off x="2220288" y="642641"/>
            <a:ext cx="8381576" cy="954107"/>
          </a:xfrm>
          <a:prstGeom prst="rect">
            <a:avLst/>
          </a:prstGeom>
          <a:noFill/>
        </p:spPr>
        <p:txBody>
          <a:bodyPr wrap="square" lIns="91440" tIns="45720" rIns="91440" bIns="45720" rtlCol="0" anchor="t">
            <a:spAutoFit/>
          </a:bodyPr>
          <a:lstStyle/>
          <a:p>
            <a:r>
              <a:rPr lang="en-US" sz="2800" b="1" dirty="0">
                <a:solidFill>
                  <a:srgbClr val="0070C0"/>
                </a:solidFill>
              </a:rPr>
              <a:t>We won’t always need to check them in a dictionary … or we can’t!</a:t>
            </a:r>
          </a:p>
        </p:txBody>
      </p:sp>
      <p:pic>
        <p:nvPicPr>
          <p:cNvPr id="5" name="Picture 4">
            <a:extLst>
              <a:ext uri="{FF2B5EF4-FFF2-40B4-BE49-F238E27FC236}">
                <a16:creationId xmlns:a16="http://schemas.microsoft.com/office/drawing/2014/main" id="{4FE17B27-2B6B-EA87-7DFC-143B20D92E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9633" y="3281680"/>
            <a:ext cx="5744230" cy="3576320"/>
          </a:xfrm>
          <a:prstGeom prst="rect">
            <a:avLst/>
          </a:prstGeom>
        </p:spPr>
      </p:pic>
      <p:pic>
        <p:nvPicPr>
          <p:cNvPr id="3" name="Picture 2">
            <a:extLst>
              <a:ext uri="{FF2B5EF4-FFF2-40B4-BE49-F238E27FC236}">
                <a16:creationId xmlns:a16="http://schemas.microsoft.com/office/drawing/2014/main" id="{C1DF8BF7-C954-6170-0788-81A8E32F13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8636" y="1869533"/>
            <a:ext cx="6312793" cy="4208529"/>
          </a:xfrm>
          <a:prstGeom prst="ellipse">
            <a:avLst/>
          </a:prstGeom>
          <a:effectLst>
            <a:outerShdw blurRad="50800" dist="381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36011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字方塊 9">
            <a:extLst>
              <a:ext uri="{FF2B5EF4-FFF2-40B4-BE49-F238E27FC236}">
                <a16:creationId xmlns:a16="http://schemas.microsoft.com/office/drawing/2014/main" id="{3F8476B1-807A-4A8D-A7ED-2778C676755F}"/>
              </a:ext>
            </a:extLst>
          </p:cNvPr>
          <p:cNvSpPr txBox="1">
            <a:spLocks noChangeArrowheads="1"/>
          </p:cNvSpPr>
          <p:nvPr/>
        </p:nvSpPr>
        <p:spPr bwMode="auto">
          <a:xfrm>
            <a:off x="514819" y="710247"/>
            <a:ext cx="11026693"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90000"/>
              </a:lnSpc>
              <a:spcAft>
                <a:spcPts val="600"/>
              </a:spcAft>
              <a:buSzTx/>
            </a:pPr>
            <a:r>
              <a:rPr lang="en-US" altLang="zh-HK" sz="1600" b="1" dirty="0">
                <a:latin typeface="+mn-lt"/>
                <a:cs typeface="+mn-cs"/>
              </a:rPr>
              <a:t>Acknowledgments</a:t>
            </a:r>
            <a:endParaRPr lang="en-US" altLang="zh-TW" sz="1900" b="1" dirty="0">
              <a:latin typeface="+mn-lt"/>
              <a:cs typeface="+mn-cs"/>
            </a:endParaRPr>
          </a:p>
          <a:p>
            <a:pPr eaLnBrk="1" hangingPunct="1">
              <a:lnSpc>
                <a:spcPct val="90000"/>
              </a:lnSpc>
              <a:spcAft>
                <a:spcPts val="600"/>
              </a:spcAft>
              <a:buSzTx/>
            </a:pPr>
            <a:r>
              <a:rPr lang="en-US" altLang="zh-HK" sz="1200" dirty="0">
                <a:latin typeface="+mn-lt"/>
                <a:cs typeface="+mn-cs"/>
              </a:rPr>
              <a:t>We are grateful to the following for permission to reproduce copyright photographs:</a:t>
            </a:r>
          </a:p>
          <a:p>
            <a:pPr eaLnBrk="1" hangingPunct="1">
              <a:lnSpc>
                <a:spcPct val="90000"/>
              </a:lnSpc>
              <a:spcAft>
                <a:spcPts val="600"/>
              </a:spcAft>
            </a:pPr>
            <a:endParaRPr lang="en-GB" sz="1100" b="0" i="0" dirty="0">
              <a:solidFill>
                <a:srgbClr val="444444"/>
              </a:solidFill>
              <a:effectLst/>
              <a:latin typeface="Calibri" panose="020F0502020204030204" pitchFamily="34" charset="0"/>
            </a:endParaRPr>
          </a:p>
          <a:p>
            <a:pPr eaLnBrk="1" hangingPunct="1">
              <a:lnSpc>
                <a:spcPct val="90000"/>
              </a:lnSpc>
              <a:spcAft>
                <a:spcPts val="600"/>
              </a:spcAft>
            </a:pPr>
            <a:r>
              <a:rPr lang="en-GB" sz="1100" b="0" i="0" dirty="0" err="1">
                <a:solidFill>
                  <a:srgbClr val="444444"/>
                </a:solidFill>
                <a:effectLst/>
                <a:latin typeface="Calibri" panose="020F0502020204030204" pitchFamily="34" charset="0"/>
              </a:rPr>
              <a:t>bibiphoto</a:t>
            </a:r>
            <a:r>
              <a:rPr lang="en-GB" sz="1100" b="0" i="0" dirty="0">
                <a:solidFill>
                  <a:srgbClr val="444444"/>
                </a:solidFill>
                <a:effectLst/>
                <a:latin typeface="Calibri" panose="020F0502020204030204" pitchFamily="34" charset="0"/>
              </a:rPr>
              <a:t>. Shutterstock</a:t>
            </a:r>
          </a:p>
          <a:p>
            <a:pPr eaLnBrk="1" hangingPunct="1">
              <a:lnSpc>
                <a:spcPct val="90000"/>
              </a:lnSpc>
              <a:spcAft>
                <a:spcPts val="600"/>
              </a:spcAft>
            </a:pPr>
            <a:r>
              <a:rPr lang="en-GB" sz="1100" b="0" i="0" dirty="0" err="1">
                <a:solidFill>
                  <a:srgbClr val="444444"/>
                </a:solidFill>
                <a:effectLst/>
                <a:latin typeface="Calibri" panose="020F0502020204030204" pitchFamily="34" charset="0"/>
              </a:rPr>
              <a:t>Chuenmanuse</a:t>
            </a:r>
            <a:r>
              <a:rPr lang="en-GB" sz="1100" b="0" i="0" dirty="0">
                <a:solidFill>
                  <a:srgbClr val="444444"/>
                </a:solidFill>
                <a:effectLst/>
                <a:latin typeface="Calibri" panose="020F0502020204030204" pitchFamily="34" charset="0"/>
              </a:rPr>
              <a:t>. Shutterstock</a:t>
            </a:r>
          </a:p>
          <a:p>
            <a:pPr eaLnBrk="1" hangingPunct="1">
              <a:lnSpc>
                <a:spcPct val="90000"/>
              </a:lnSpc>
              <a:spcAft>
                <a:spcPts val="600"/>
              </a:spcAft>
            </a:pPr>
            <a:r>
              <a:rPr lang="en-GB" sz="1050" b="0" i="0" dirty="0">
                <a:solidFill>
                  <a:srgbClr val="444444"/>
                </a:solidFill>
                <a:effectLst/>
                <a:latin typeface="Calibri" panose="020F0502020204030204" pitchFamily="34" charset="0"/>
              </a:rPr>
              <a:t>Martin Lehmann. Shutterstock</a:t>
            </a:r>
            <a:endParaRPr lang="en-GB" sz="1100" b="0" i="0" dirty="0">
              <a:solidFill>
                <a:srgbClr val="444444"/>
              </a:solidFill>
              <a:effectLst/>
              <a:latin typeface="Calibri" panose="020F0502020204030204" pitchFamily="34" charset="0"/>
            </a:endParaRPr>
          </a:p>
          <a:p>
            <a:pPr eaLnBrk="1" hangingPunct="1">
              <a:lnSpc>
                <a:spcPct val="90000"/>
              </a:lnSpc>
              <a:spcAft>
                <a:spcPts val="600"/>
              </a:spcAft>
            </a:pPr>
            <a:r>
              <a:rPr lang="en-GB" sz="1100" b="0" i="0" dirty="0" err="1">
                <a:solidFill>
                  <a:srgbClr val="444444"/>
                </a:solidFill>
                <a:effectLst/>
                <a:latin typeface="Calibri" panose="020F0502020204030204" pitchFamily="34" charset="0"/>
              </a:rPr>
              <a:t>Sabphoto</a:t>
            </a:r>
            <a:r>
              <a:rPr lang="en-GB" sz="1100" b="0" i="0" dirty="0">
                <a:solidFill>
                  <a:srgbClr val="444444"/>
                </a:solidFill>
                <a:effectLst/>
                <a:latin typeface="Calibri" panose="020F0502020204030204" pitchFamily="34" charset="0"/>
              </a:rPr>
              <a:t>. Shutterstock</a:t>
            </a:r>
            <a:endParaRPr lang="en-US" altLang="zh-HK" sz="1200" dirty="0">
              <a:latin typeface="+mn-lt"/>
              <a:cs typeface="+mn-cs"/>
            </a:endParaRPr>
          </a:p>
          <a:p>
            <a:pPr eaLnBrk="1" hangingPunct="1">
              <a:lnSpc>
                <a:spcPct val="90000"/>
              </a:lnSpc>
              <a:spcAft>
                <a:spcPts val="600"/>
              </a:spcAft>
            </a:pPr>
            <a:r>
              <a:rPr lang="en-GB" sz="1100" b="0" i="0" dirty="0" err="1">
                <a:solidFill>
                  <a:srgbClr val="444444"/>
                </a:solidFill>
                <a:effectLst/>
                <a:latin typeface="Calibri" panose="020F0502020204030204" pitchFamily="34" charset="0"/>
              </a:rPr>
              <a:t>sebra</a:t>
            </a:r>
            <a:r>
              <a:rPr lang="en-GB" sz="1100" b="0" i="0" dirty="0">
                <a:solidFill>
                  <a:srgbClr val="444444"/>
                </a:solidFill>
                <a:effectLst/>
                <a:latin typeface="Calibri" panose="020F0502020204030204" pitchFamily="34" charset="0"/>
              </a:rPr>
              <a:t>. Shutterstock</a:t>
            </a:r>
          </a:p>
          <a:p>
            <a:pPr eaLnBrk="1" hangingPunct="1">
              <a:lnSpc>
                <a:spcPct val="90000"/>
              </a:lnSpc>
              <a:spcAft>
                <a:spcPts val="600"/>
              </a:spcAft>
            </a:pPr>
            <a:r>
              <a:rPr lang="en-GB" sz="1100" b="0" i="0" dirty="0" err="1">
                <a:solidFill>
                  <a:srgbClr val="444444"/>
                </a:solidFill>
                <a:effectLst/>
                <a:latin typeface="Calibri" panose="020F0502020204030204" pitchFamily="34" charset="0"/>
              </a:rPr>
              <a:t>SofiaV</a:t>
            </a:r>
            <a:r>
              <a:rPr lang="en-GB" sz="1100" b="0" i="0" dirty="0">
                <a:solidFill>
                  <a:srgbClr val="444444"/>
                </a:solidFill>
                <a:effectLst/>
                <a:latin typeface="Calibri" panose="020F0502020204030204" pitchFamily="34" charset="0"/>
              </a:rPr>
              <a:t> / Shutterstock</a:t>
            </a:r>
            <a:endParaRPr lang="en-US" altLang="zh-HK" sz="1200" dirty="0">
              <a:latin typeface="+mn-lt"/>
              <a:cs typeface="+mn-cs"/>
            </a:endParaRPr>
          </a:p>
          <a:p>
            <a:pPr eaLnBrk="1" hangingPunct="1">
              <a:lnSpc>
                <a:spcPct val="90000"/>
              </a:lnSpc>
              <a:spcAft>
                <a:spcPts val="600"/>
              </a:spcAft>
            </a:pPr>
            <a:endParaRPr lang="en-US" altLang="zh-HK" sz="1200" dirty="0">
              <a:latin typeface="+mn-lt"/>
              <a:cs typeface="+mn-cs"/>
            </a:endParaRPr>
          </a:p>
          <a:p>
            <a:pPr eaLnBrk="1" hangingPunct="1">
              <a:lnSpc>
                <a:spcPct val="90000"/>
              </a:lnSpc>
              <a:spcAft>
                <a:spcPts val="600"/>
              </a:spcAft>
              <a:buSzTx/>
            </a:pPr>
            <a:r>
              <a:rPr lang="en-US" altLang="zh-HK" sz="1200" dirty="0">
                <a:latin typeface="+mn-lt"/>
                <a:cs typeface="+mn-cs"/>
              </a:rPr>
              <a:t>Every effort has been made to trace copyright, but in the event of any accidental infringement, we shall be pleased to come to a suitable arrangement with the rightful owner.</a:t>
            </a:r>
            <a:endParaRPr lang="en-US" altLang="zh-TW" sz="1200" dirty="0">
              <a:latin typeface="+mn-lt"/>
              <a:cs typeface="+mn-cs"/>
            </a:endParaRPr>
          </a:p>
          <a:p>
            <a:pPr eaLnBrk="1" hangingPunct="1">
              <a:lnSpc>
                <a:spcPct val="90000"/>
              </a:lnSpc>
              <a:spcAft>
                <a:spcPts val="600"/>
              </a:spcAft>
            </a:pPr>
            <a:endParaRPr kumimoji="0" lang="en-US" altLang="zh-TW" sz="1900" dirty="0">
              <a:latin typeface="+mn-lt"/>
              <a:cs typeface="+mn-cs"/>
            </a:endParaRPr>
          </a:p>
        </p:txBody>
      </p:sp>
    </p:spTree>
    <p:custDataLst>
      <p:tags r:id="rId1"/>
    </p:custDataLst>
    <p:extLst>
      <p:ext uri="{BB962C8B-B14F-4D97-AF65-F5344CB8AC3E}">
        <p14:creationId xmlns:p14="http://schemas.microsoft.com/office/powerpoint/2010/main" val="105253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5E02C0E-513A-4BA1-9578-E91B15A2ED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312499" y="327212"/>
            <a:ext cx="1792275" cy="216766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7829CE8B-E032-F70F-D917-C5D3E45B1838}"/>
              </a:ext>
            </a:extLst>
          </p:cNvPr>
          <p:cNvSpPr txBox="1"/>
          <p:nvPr/>
        </p:nvSpPr>
        <p:spPr>
          <a:xfrm>
            <a:off x="2220288" y="642641"/>
            <a:ext cx="8381576" cy="954107"/>
          </a:xfrm>
          <a:prstGeom prst="rect">
            <a:avLst/>
          </a:prstGeom>
          <a:noFill/>
        </p:spPr>
        <p:txBody>
          <a:bodyPr wrap="square" lIns="91440" tIns="45720" rIns="91440" bIns="45720" rtlCol="0" anchor="t">
            <a:spAutoFit/>
          </a:bodyPr>
          <a:lstStyle/>
          <a:p>
            <a:r>
              <a:rPr lang="en-US" sz="2800" b="1" dirty="0">
                <a:solidFill>
                  <a:srgbClr val="0070C0"/>
                </a:solidFill>
              </a:rPr>
              <a:t>However, we can be like a detective and look for clues in the text to help us work out the meaning!</a:t>
            </a:r>
          </a:p>
        </p:txBody>
      </p:sp>
      <p:pic>
        <p:nvPicPr>
          <p:cNvPr id="3" name="Picture 2">
            <a:extLst>
              <a:ext uri="{FF2B5EF4-FFF2-40B4-BE49-F238E27FC236}">
                <a16:creationId xmlns:a16="http://schemas.microsoft.com/office/drawing/2014/main" id="{44F8BF6C-C0FF-8DF0-1EE7-AEE93E742E15}"/>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rot="21063871" flipH="1">
            <a:off x="2911995" y="2284956"/>
            <a:ext cx="6998160" cy="3850015"/>
          </a:xfrm>
          <a:prstGeom prst="rect">
            <a:avLst/>
          </a:prstGeom>
        </p:spPr>
      </p:pic>
    </p:spTree>
    <p:custDataLst>
      <p:tags r:id="rId1"/>
    </p:custDataLst>
    <p:extLst>
      <p:ext uri="{BB962C8B-B14F-4D97-AF65-F5344CB8AC3E}">
        <p14:creationId xmlns:p14="http://schemas.microsoft.com/office/powerpoint/2010/main" val="38030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4436805-6583-4785-8641-82AE98B4A036}"/>
              </a:ext>
            </a:extLst>
          </p:cNvPr>
          <p:cNvGrpSpPr/>
          <p:nvPr/>
        </p:nvGrpSpPr>
        <p:grpSpPr>
          <a:xfrm>
            <a:off x="962525" y="2094369"/>
            <a:ext cx="10266950" cy="2553831"/>
            <a:chOff x="1197885" y="458742"/>
            <a:chExt cx="8991179" cy="2123705"/>
          </a:xfrm>
        </p:grpSpPr>
        <p:grpSp>
          <p:nvGrpSpPr>
            <p:cNvPr id="18" name="Group 17">
              <a:extLst>
                <a:ext uri="{FF2B5EF4-FFF2-40B4-BE49-F238E27FC236}">
                  <a16:creationId xmlns:a16="http://schemas.microsoft.com/office/drawing/2014/main" id="{B3867CB9-B682-4A2C-9C21-C0849505C2E0}"/>
                </a:ext>
              </a:extLst>
            </p:cNvPr>
            <p:cNvGrpSpPr/>
            <p:nvPr/>
          </p:nvGrpSpPr>
          <p:grpSpPr>
            <a:xfrm>
              <a:off x="1197885" y="458742"/>
              <a:ext cx="8991179" cy="2123705"/>
              <a:chOff x="1197885" y="458742"/>
              <a:chExt cx="8991179" cy="2123705"/>
            </a:xfrm>
          </p:grpSpPr>
          <p:grpSp>
            <p:nvGrpSpPr>
              <p:cNvPr id="9" name="Group 8">
                <a:extLst>
                  <a:ext uri="{FF2B5EF4-FFF2-40B4-BE49-F238E27FC236}">
                    <a16:creationId xmlns:a16="http://schemas.microsoft.com/office/drawing/2014/main" id="{7A49F247-DA2C-444B-A989-4CDDE1118ACD}"/>
                  </a:ext>
                </a:extLst>
              </p:cNvPr>
              <p:cNvGrpSpPr/>
              <p:nvPr/>
            </p:nvGrpSpPr>
            <p:grpSpPr>
              <a:xfrm>
                <a:off x="1197885" y="458742"/>
                <a:ext cx="8991179" cy="2123705"/>
                <a:chOff x="1546227" y="-1486807"/>
                <a:chExt cx="8991179" cy="2123705"/>
              </a:xfrm>
            </p:grpSpPr>
            <p:sp>
              <p:nvSpPr>
                <p:cNvPr id="15" name="Rectangle 14">
                  <a:extLst>
                    <a:ext uri="{FF2B5EF4-FFF2-40B4-BE49-F238E27FC236}">
                      <a16:creationId xmlns:a16="http://schemas.microsoft.com/office/drawing/2014/main" id="{2CE7468A-120F-42BE-A55A-62CB6C1ACFF2}"/>
                    </a:ext>
                  </a:extLst>
                </p:cNvPr>
                <p:cNvSpPr/>
                <p:nvPr/>
              </p:nvSpPr>
              <p:spPr>
                <a:xfrm>
                  <a:off x="2046549" y="-1325343"/>
                  <a:ext cx="8490857" cy="1962241"/>
                </a:xfrm>
                <a:prstGeom prst="rect">
                  <a:avLst/>
                </a:prstGeom>
                <a:solidFill>
                  <a:srgbClr val="906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192FA1-7A57-417E-9613-2ECE4298D3B9}"/>
                    </a:ext>
                  </a:extLst>
                </p:cNvPr>
                <p:cNvSpPr/>
                <p:nvPr/>
              </p:nvSpPr>
              <p:spPr>
                <a:xfrm>
                  <a:off x="1959428" y="-1425847"/>
                  <a:ext cx="8490857" cy="1962241"/>
                </a:xfrm>
                <a:prstGeom prst="rect">
                  <a:avLst/>
                </a:prstGeom>
                <a:solidFill>
                  <a:srgbClr val="E6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824EA3-CEDB-4E5A-9ADE-299EAD9D13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109" b="79621" l="9504" r="92562">
                              <a14:foregroundMark x1="10124" y1="54028" x2="10537" y2="69668"/>
                              <a14:foregroundMark x1="23967" y1="32227" x2="31818" y2="36493"/>
                              <a14:foregroundMark x1="92975" y1="43128" x2="76446" y2="36967"/>
                              <a14:foregroundMark x1="76860" y1="35545" x2="41942" y2="41232"/>
                              <a14:foregroundMark x1="52686" y1="39810" x2="25000" y2="34597"/>
                              <a14:foregroundMark x1="13843" y1="80095" x2="13843" y2="80095"/>
                            </a14:backgroundRemoval>
                          </a14:imgEffect>
                        </a14:imgLayer>
                      </a14:imgProps>
                    </a:ext>
                    <a:ext uri="{28A0092B-C50C-407E-A947-70E740481C1C}">
                      <a14:useLocalDpi xmlns:a14="http://schemas.microsoft.com/office/drawing/2010/main"/>
                    </a:ext>
                  </a:extLst>
                </a:blip>
                <a:srcRect/>
                <a:stretch/>
              </p:blipFill>
              <p:spPr>
                <a:xfrm>
                  <a:off x="1546227" y="-1486807"/>
                  <a:ext cx="2950028" cy="1286647"/>
                </a:xfrm>
                <a:prstGeom prst="rect">
                  <a:avLst/>
                </a:prstGeom>
              </p:spPr>
            </p:pic>
          </p:grpSp>
          <p:sp>
            <p:nvSpPr>
              <p:cNvPr id="11" name="TextBox 10">
                <a:extLst>
                  <a:ext uri="{FF2B5EF4-FFF2-40B4-BE49-F238E27FC236}">
                    <a16:creationId xmlns:a16="http://schemas.microsoft.com/office/drawing/2014/main" id="{71A4C23C-387C-476F-A121-13978B9E9FCA}"/>
                  </a:ext>
                </a:extLst>
              </p:cNvPr>
              <p:cNvSpPr txBox="1"/>
              <p:nvPr/>
            </p:nvSpPr>
            <p:spPr>
              <a:xfrm>
                <a:off x="1996578" y="1329890"/>
                <a:ext cx="7950199" cy="998165"/>
              </a:xfrm>
              <a:prstGeom prst="rect">
                <a:avLst/>
              </a:prstGeom>
              <a:noFill/>
            </p:spPr>
            <p:txBody>
              <a:bodyPr wrap="square" rtlCol="0">
                <a:spAutoFit/>
              </a:bodyPr>
              <a:lstStyle/>
              <a:p>
                <a:r>
                  <a:rPr lang="en-US" sz="2400" dirty="0"/>
                  <a:t>When we read, we sometimes see words and phrases that we do not know. However, we can guess their meaning by looking for clues in the surrounding text to help us work out the meaning. </a:t>
                </a:r>
              </a:p>
            </p:txBody>
          </p:sp>
        </p:grpSp>
        <p:sp>
          <p:nvSpPr>
            <p:cNvPr id="20" name="TextBox 19">
              <a:extLst>
                <a:ext uri="{FF2B5EF4-FFF2-40B4-BE49-F238E27FC236}">
                  <a16:creationId xmlns:a16="http://schemas.microsoft.com/office/drawing/2014/main" id="{9AB469B4-2949-4A2F-AC8C-87340F404B20}"/>
                </a:ext>
              </a:extLst>
            </p:cNvPr>
            <p:cNvSpPr txBox="1"/>
            <p:nvPr/>
          </p:nvSpPr>
          <p:spPr>
            <a:xfrm>
              <a:off x="4178301" y="719293"/>
              <a:ext cx="5923643" cy="383910"/>
            </a:xfrm>
            <a:prstGeom prst="rect">
              <a:avLst/>
            </a:prstGeom>
            <a:noFill/>
          </p:spPr>
          <p:txBody>
            <a:bodyPr wrap="square" rtlCol="0">
              <a:spAutoFit/>
            </a:bodyPr>
            <a:lstStyle/>
            <a:p>
              <a:r>
                <a:rPr lang="en-US" sz="2400" b="1" dirty="0"/>
                <a:t>Working out the meaning of words and phrases (I)</a:t>
              </a:r>
            </a:p>
          </p:txBody>
        </p:sp>
      </p:grpSp>
    </p:spTree>
    <p:custDataLst>
      <p:tags r:id="rId1"/>
    </p:custDataLst>
    <p:extLst>
      <p:ext uri="{BB962C8B-B14F-4D97-AF65-F5344CB8AC3E}">
        <p14:creationId xmlns:p14="http://schemas.microsoft.com/office/powerpoint/2010/main" val="334885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C0DD8-6899-4E10-9900-281A1035BD11}"/>
              </a:ext>
            </a:extLst>
          </p:cNvPr>
          <p:cNvSpPr/>
          <p:nvPr/>
        </p:nvSpPr>
        <p:spPr>
          <a:xfrm>
            <a:off x="1114425" y="556530"/>
            <a:ext cx="10229850" cy="3188156"/>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163C39-DCA4-8266-7E95-4639F4B9DC1F}"/>
              </a:ext>
            </a:extLst>
          </p:cNvPr>
          <p:cNvSpPr txBox="1"/>
          <p:nvPr/>
        </p:nvSpPr>
        <p:spPr>
          <a:xfrm>
            <a:off x="1426187" y="793775"/>
            <a:ext cx="9651388" cy="2800767"/>
          </a:xfrm>
          <a:prstGeom prst="rect">
            <a:avLst/>
          </a:prstGeom>
          <a:noFill/>
        </p:spPr>
        <p:txBody>
          <a:bodyPr wrap="square" rtlCol="0">
            <a:spAutoFit/>
          </a:bodyPr>
          <a:lstStyle/>
          <a:p>
            <a:r>
              <a:rPr lang="en-US" sz="4400" dirty="0"/>
              <a:t>Frankie is a gifted photographer. He took up photography a year ago. Last month, he won first prize at a photography competition.</a:t>
            </a:r>
          </a:p>
        </p:txBody>
      </p:sp>
      <p:sp>
        <p:nvSpPr>
          <p:cNvPr id="6" name="TextBox 5">
            <a:extLst>
              <a:ext uri="{FF2B5EF4-FFF2-40B4-BE49-F238E27FC236}">
                <a16:creationId xmlns:a16="http://schemas.microsoft.com/office/drawing/2014/main" id="{21C9460A-08C7-7214-B4E1-0D97031A0E3A}"/>
              </a:ext>
            </a:extLst>
          </p:cNvPr>
          <p:cNvSpPr txBox="1"/>
          <p:nvPr/>
        </p:nvSpPr>
        <p:spPr>
          <a:xfrm>
            <a:off x="2721859" y="3981931"/>
            <a:ext cx="6748281" cy="1831271"/>
          </a:xfrm>
          <a:prstGeom prst="rect">
            <a:avLst/>
          </a:prstGeom>
          <a:noFill/>
        </p:spPr>
        <p:txBody>
          <a:bodyPr wrap="square" rtlCol="0">
            <a:spAutoFit/>
          </a:bodyPr>
          <a:lstStyle/>
          <a:p>
            <a:pPr>
              <a:spcAft>
                <a:spcPts val="600"/>
              </a:spcAft>
            </a:pPr>
            <a:r>
              <a:rPr lang="en-US" sz="3600" b="1" dirty="0"/>
              <a:t>What is the meaning of ‘gifted’?</a:t>
            </a:r>
          </a:p>
          <a:p>
            <a:pPr defTabSz="1320800">
              <a:tabLst>
                <a:tab pos="571500" algn="l"/>
                <a:tab pos="1028700" algn="l"/>
              </a:tabLst>
            </a:pPr>
            <a:r>
              <a:rPr lang="en-US" sz="3600" dirty="0"/>
              <a:t>	</a:t>
            </a:r>
            <a:r>
              <a:rPr lang="en-US" sz="3600" b="1" dirty="0"/>
              <a:t>A</a:t>
            </a:r>
            <a:r>
              <a:rPr lang="en-US" sz="3600" dirty="0"/>
              <a:t> 	beginner</a:t>
            </a:r>
          </a:p>
          <a:p>
            <a:pPr defTabSz="1712913">
              <a:tabLst>
                <a:tab pos="571500" algn="l"/>
                <a:tab pos="1028700" algn="l"/>
              </a:tabLst>
            </a:pPr>
            <a:r>
              <a:rPr lang="en-US" sz="3600" dirty="0"/>
              <a:t>	</a:t>
            </a:r>
            <a:r>
              <a:rPr lang="en-US" sz="3600" b="1" dirty="0"/>
              <a:t>B</a:t>
            </a:r>
            <a:r>
              <a:rPr lang="en-US" sz="3600" dirty="0"/>
              <a:t> 	talented</a:t>
            </a:r>
          </a:p>
        </p:txBody>
      </p:sp>
      <p:sp>
        <p:nvSpPr>
          <p:cNvPr id="9" name="Oval 8">
            <a:extLst>
              <a:ext uri="{FF2B5EF4-FFF2-40B4-BE49-F238E27FC236}">
                <a16:creationId xmlns:a16="http://schemas.microsoft.com/office/drawing/2014/main" id="{5A9CBDA5-9D20-7F66-DAC9-F878A9CE2787}"/>
              </a:ext>
            </a:extLst>
          </p:cNvPr>
          <p:cNvSpPr/>
          <p:nvPr/>
        </p:nvSpPr>
        <p:spPr>
          <a:xfrm>
            <a:off x="2837584" y="4741130"/>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BCF0BDE-6A39-3CA4-9574-D10839A89AED}"/>
              </a:ext>
            </a:extLst>
          </p:cNvPr>
          <p:cNvSpPr/>
          <p:nvPr/>
        </p:nvSpPr>
        <p:spPr>
          <a:xfrm>
            <a:off x="2837584" y="5284181"/>
            <a:ext cx="388258" cy="369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459E39-D6A8-0F26-BF44-90B8CFB01CBB}"/>
              </a:ext>
            </a:extLst>
          </p:cNvPr>
          <p:cNvSpPr/>
          <p:nvPr/>
        </p:nvSpPr>
        <p:spPr>
          <a:xfrm>
            <a:off x="4131208" y="960397"/>
            <a:ext cx="142602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492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C0DD8-6899-4E10-9900-281A1035BD11}"/>
              </a:ext>
            </a:extLst>
          </p:cNvPr>
          <p:cNvSpPr/>
          <p:nvPr/>
        </p:nvSpPr>
        <p:spPr>
          <a:xfrm>
            <a:off x="1114425" y="556530"/>
            <a:ext cx="10229850" cy="3188156"/>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163C39-DCA4-8266-7E95-4639F4B9DC1F}"/>
              </a:ext>
            </a:extLst>
          </p:cNvPr>
          <p:cNvSpPr txBox="1"/>
          <p:nvPr/>
        </p:nvSpPr>
        <p:spPr>
          <a:xfrm>
            <a:off x="1426187" y="793775"/>
            <a:ext cx="9651388" cy="2800767"/>
          </a:xfrm>
          <a:prstGeom prst="rect">
            <a:avLst/>
          </a:prstGeom>
          <a:noFill/>
        </p:spPr>
        <p:txBody>
          <a:bodyPr wrap="square" rtlCol="0">
            <a:spAutoFit/>
          </a:bodyPr>
          <a:lstStyle/>
          <a:p>
            <a:r>
              <a:rPr lang="en-US" sz="4400" dirty="0"/>
              <a:t>Frankie is a gifted photographer. He took up photography a year ago. Last month, he won first prize at a photography competition.</a:t>
            </a:r>
          </a:p>
        </p:txBody>
      </p:sp>
      <p:sp>
        <p:nvSpPr>
          <p:cNvPr id="6" name="TextBox 5">
            <a:extLst>
              <a:ext uri="{FF2B5EF4-FFF2-40B4-BE49-F238E27FC236}">
                <a16:creationId xmlns:a16="http://schemas.microsoft.com/office/drawing/2014/main" id="{21C9460A-08C7-7214-B4E1-0D97031A0E3A}"/>
              </a:ext>
            </a:extLst>
          </p:cNvPr>
          <p:cNvSpPr txBox="1"/>
          <p:nvPr/>
        </p:nvSpPr>
        <p:spPr>
          <a:xfrm>
            <a:off x="2721859" y="3981931"/>
            <a:ext cx="6748281" cy="646331"/>
          </a:xfrm>
          <a:prstGeom prst="rect">
            <a:avLst/>
          </a:prstGeom>
          <a:noFill/>
        </p:spPr>
        <p:txBody>
          <a:bodyPr wrap="square" rtlCol="0">
            <a:spAutoFit/>
          </a:bodyPr>
          <a:lstStyle/>
          <a:p>
            <a:pPr>
              <a:spcAft>
                <a:spcPts val="600"/>
              </a:spcAft>
            </a:pPr>
            <a:r>
              <a:rPr lang="en-US" sz="3600" b="1" dirty="0"/>
              <a:t>What is the meaning of ‘gifted’?</a:t>
            </a:r>
          </a:p>
        </p:txBody>
      </p:sp>
      <p:pic>
        <p:nvPicPr>
          <p:cNvPr id="3" name="Picture 4">
            <a:extLst>
              <a:ext uri="{FF2B5EF4-FFF2-40B4-BE49-F238E27FC236}">
                <a16:creationId xmlns:a16="http://schemas.microsoft.com/office/drawing/2014/main" id="{E20B5B07-BECE-829B-C4EA-F81EEFBD97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937070" y="4305096"/>
            <a:ext cx="1686457" cy="203968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70691634-1B0E-C0ED-D2F9-0FA35616CB0C}"/>
              </a:ext>
            </a:extLst>
          </p:cNvPr>
          <p:cNvSpPr/>
          <p:nvPr/>
        </p:nvSpPr>
        <p:spPr>
          <a:xfrm>
            <a:off x="4131208" y="960397"/>
            <a:ext cx="142602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105E2C-BEBA-100A-2964-0AB9740BC8C7}"/>
              </a:ext>
            </a:extLst>
          </p:cNvPr>
          <p:cNvSpPr txBox="1"/>
          <p:nvPr/>
        </p:nvSpPr>
        <p:spPr>
          <a:xfrm>
            <a:off x="2721859" y="5002706"/>
            <a:ext cx="8377283" cy="954107"/>
          </a:xfrm>
          <a:prstGeom prst="rect">
            <a:avLst/>
          </a:prstGeom>
          <a:noFill/>
        </p:spPr>
        <p:txBody>
          <a:bodyPr wrap="square" rtlCol="0">
            <a:spAutoFit/>
          </a:bodyPr>
          <a:lstStyle/>
          <a:p>
            <a:r>
              <a:rPr lang="en-US" sz="2800" dirty="0">
                <a:solidFill>
                  <a:srgbClr val="0070C0"/>
                </a:solidFill>
                <a:latin typeface="Kristen ITC" panose="03050502040202030202" pitchFamily="66" charset="0"/>
              </a:rPr>
              <a:t>Look for clues in the surrounding text to help us work out the meaning.</a:t>
            </a:r>
          </a:p>
        </p:txBody>
      </p:sp>
    </p:spTree>
    <p:custDataLst>
      <p:tags r:id="rId1"/>
    </p:custDataLst>
    <p:extLst>
      <p:ext uri="{BB962C8B-B14F-4D97-AF65-F5344CB8AC3E}">
        <p14:creationId xmlns:p14="http://schemas.microsoft.com/office/powerpoint/2010/main" val="31721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C0DD8-6899-4E10-9900-281A1035BD11}"/>
              </a:ext>
            </a:extLst>
          </p:cNvPr>
          <p:cNvSpPr/>
          <p:nvPr/>
        </p:nvSpPr>
        <p:spPr>
          <a:xfrm>
            <a:off x="1114425" y="556530"/>
            <a:ext cx="10229850" cy="3188156"/>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163C39-DCA4-8266-7E95-4639F4B9DC1F}"/>
              </a:ext>
            </a:extLst>
          </p:cNvPr>
          <p:cNvSpPr txBox="1"/>
          <p:nvPr/>
        </p:nvSpPr>
        <p:spPr>
          <a:xfrm>
            <a:off x="1426187" y="793775"/>
            <a:ext cx="9651388" cy="2800767"/>
          </a:xfrm>
          <a:prstGeom prst="rect">
            <a:avLst/>
          </a:prstGeom>
          <a:noFill/>
        </p:spPr>
        <p:txBody>
          <a:bodyPr wrap="square" rtlCol="0">
            <a:spAutoFit/>
          </a:bodyPr>
          <a:lstStyle/>
          <a:p>
            <a:r>
              <a:rPr lang="en-US" sz="4400" dirty="0"/>
              <a:t>Frankie is a gifted photographer. He took up photography a year ago. Last month, he won first prize at a photography competition.</a:t>
            </a:r>
          </a:p>
        </p:txBody>
      </p:sp>
      <p:sp>
        <p:nvSpPr>
          <p:cNvPr id="6" name="TextBox 5">
            <a:extLst>
              <a:ext uri="{FF2B5EF4-FFF2-40B4-BE49-F238E27FC236}">
                <a16:creationId xmlns:a16="http://schemas.microsoft.com/office/drawing/2014/main" id="{21C9460A-08C7-7214-B4E1-0D97031A0E3A}"/>
              </a:ext>
            </a:extLst>
          </p:cNvPr>
          <p:cNvSpPr txBox="1"/>
          <p:nvPr/>
        </p:nvSpPr>
        <p:spPr>
          <a:xfrm>
            <a:off x="2721859" y="3981931"/>
            <a:ext cx="6748281" cy="646331"/>
          </a:xfrm>
          <a:prstGeom prst="rect">
            <a:avLst/>
          </a:prstGeom>
          <a:noFill/>
        </p:spPr>
        <p:txBody>
          <a:bodyPr wrap="square" rtlCol="0">
            <a:spAutoFit/>
          </a:bodyPr>
          <a:lstStyle/>
          <a:p>
            <a:pPr>
              <a:spcAft>
                <a:spcPts val="600"/>
              </a:spcAft>
            </a:pPr>
            <a:r>
              <a:rPr lang="en-US" sz="3600" b="1" dirty="0"/>
              <a:t>What is the meaning of ‘gifted’?</a:t>
            </a:r>
          </a:p>
        </p:txBody>
      </p:sp>
      <p:pic>
        <p:nvPicPr>
          <p:cNvPr id="3" name="Picture 4">
            <a:extLst>
              <a:ext uri="{FF2B5EF4-FFF2-40B4-BE49-F238E27FC236}">
                <a16:creationId xmlns:a16="http://schemas.microsoft.com/office/drawing/2014/main" id="{E20B5B07-BECE-829B-C4EA-F81EEFBD97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937070" y="4305096"/>
            <a:ext cx="1686457" cy="20396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4EBD89-D437-EC6E-7F37-DC74B1CAA00B}"/>
              </a:ext>
            </a:extLst>
          </p:cNvPr>
          <p:cNvSpPr/>
          <p:nvPr/>
        </p:nvSpPr>
        <p:spPr>
          <a:xfrm>
            <a:off x="2144486" y="2278864"/>
            <a:ext cx="7402284" cy="595086"/>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D54051-5757-B4DA-403E-E35D53F4B293}"/>
              </a:ext>
            </a:extLst>
          </p:cNvPr>
          <p:cNvSpPr/>
          <p:nvPr/>
        </p:nvSpPr>
        <p:spPr>
          <a:xfrm>
            <a:off x="1426187" y="2992572"/>
            <a:ext cx="2938984" cy="595086"/>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BDBA6D-D8C6-FB4B-E9C7-08203B425E11}"/>
              </a:ext>
            </a:extLst>
          </p:cNvPr>
          <p:cNvSpPr/>
          <p:nvPr/>
        </p:nvSpPr>
        <p:spPr>
          <a:xfrm>
            <a:off x="9688284" y="902632"/>
            <a:ext cx="1077529" cy="531013"/>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F8F986-2B12-D7F2-0C26-7445BC745AA6}"/>
              </a:ext>
            </a:extLst>
          </p:cNvPr>
          <p:cNvSpPr/>
          <p:nvPr/>
        </p:nvSpPr>
        <p:spPr>
          <a:xfrm>
            <a:off x="1426187" y="1565156"/>
            <a:ext cx="6226470" cy="595086"/>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59CEF8-2BAC-891D-4605-0B10D172513D}"/>
              </a:ext>
            </a:extLst>
          </p:cNvPr>
          <p:cNvSpPr/>
          <p:nvPr/>
        </p:nvSpPr>
        <p:spPr>
          <a:xfrm>
            <a:off x="4131208" y="952757"/>
            <a:ext cx="142602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344308C-BC8F-9E01-317F-4EE9F620DB11}"/>
              </a:ext>
            </a:extLst>
          </p:cNvPr>
          <p:cNvSpPr txBox="1"/>
          <p:nvPr/>
        </p:nvSpPr>
        <p:spPr>
          <a:xfrm>
            <a:off x="2762069" y="5043307"/>
            <a:ext cx="8917390" cy="954107"/>
          </a:xfrm>
          <a:prstGeom prst="rect">
            <a:avLst/>
          </a:prstGeom>
          <a:noFill/>
        </p:spPr>
        <p:txBody>
          <a:bodyPr wrap="square" rtlCol="0">
            <a:spAutoFit/>
          </a:bodyPr>
          <a:lstStyle/>
          <a:p>
            <a:r>
              <a:rPr lang="en-US" sz="2800" dirty="0">
                <a:solidFill>
                  <a:srgbClr val="0070C0"/>
                </a:solidFill>
                <a:latin typeface="Kristen ITC" panose="03050502040202030202" pitchFamily="66" charset="0"/>
              </a:rPr>
              <a:t>Highlight the clues that help us answer </a:t>
            </a:r>
            <a:br>
              <a:rPr lang="en-US" sz="2800" dirty="0">
                <a:solidFill>
                  <a:srgbClr val="0070C0"/>
                </a:solidFill>
                <a:latin typeface="Kristen ITC" panose="03050502040202030202" pitchFamily="66" charset="0"/>
              </a:rPr>
            </a:br>
            <a:r>
              <a:rPr lang="en-US" sz="2800" dirty="0">
                <a:solidFill>
                  <a:srgbClr val="0070C0"/>
                </a:solidFill>
                <a:latin typeface="Kristen ITC" panose="03050502040202030202" pitchFamily="66" charset="0"/>
              </a:rPr>
              <a:t>the question.</a:t>
            </a:r>
          </a:p>
        </p:txBody>
      </p:sp>
    </p:spTree>
    <p:custDataLst>
      <p:tags r:id="rId1"/>
    </p:custDataLst>
    <p:extLst>
      <p:ext uri="{BB962C8B-B14F-4D97-AF65-F5344CB8AC3E}">
        <p14:creationId xmlns:p14="http://schemas.microsoft.com/office/powerpoint/2010/main" val="181605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C0DD8-6899-4E10-9900-281A1035BD11}"/>
              </a:ext>
            </a:extLst>
          </p:cNvPr>
          <p:cNvSpPr/>
          <p:nvPr/>
        </p:nvSpPr>
        <p:spPr>
          <a:xfrm>
            <a:off x="1114425" y="429516"/>
            <a:ext cx="10229850" cy="3188156"/>
          </a:xfrm>
          <a:prstGeom prst="roundRect">
            <a:avLst>
              <a:gd name="adj" fmla="val 11116"/>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163C39-DCA4-8266-7E95-4639F4B9DC1F}"/>
              </a:ext>
            </a:extLst>
          </p:cNvPr>
          <p:cNvSpPr txBox="1"/>
          <p:nvPr/>
        </p:nvSpPr>
        <p:spPr>
          <a:xfrm>
            <a:off x="1426187" y="793775"/>
            <a:ext cx="9651388" cy="2800767"/>
          </a:xfrm>
          <a:prstGeom prst="rect">
            <a:avLst/>
          </a:prstGeom>
          <a:noFill/>
        </p:spPr>
        <p:txBody>
          <a:bodyPr wrap="square" rtlCol="0">
            <a:spAutoFit/>
          </a:bodyPr>
          <a:lstStyle/>
          <a:p>
            <a:r>
              <a:rPr lang="en-US" sz="4400" dirty="0"/>
              <a:t>Frankie is a gifted photographer. He took up photography a year ago. Last month, he won first prize at a photography competition.</a:t>
            </a:r>
          </a:p>
        </p:txBody>
      </p:sp>
      <p:sp>
        <p:nvSpPr>
          <p:cNvPr id="10" name="Rectangle 9">
            <a:extLst>
              <a:ext uri="{FF2B5EF4-FFF2-40B4-BE49-F238E27FC236}">
                <a16:creationId xmlns:a16="http://schemas.microsoft.com/office/drawing/2014/main" id="{B7BDBA6D-D8C6-FB4B-E9C7-08203B425E11}"/>
              </a:ext>
            </a:extLst>
          </p:cNvPr>
          <p:cNvSpPr/>
          <p:nvPr/>
        </p:nvSpPr>
        <p:spPr>
          <a:xfrm>
            <a:off x="9688284" y="902632"/>
            <a:ext cx="1077529" cy="531013"/>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F8F986-2B12-D7F2-0C26-7445BC745AA6}"/>
              </a:ext>
            </a:extLst>
          </p:cNvPr>
          <p:cNvSpPr/>
          <p:nvPr/>
        </p:nvSpPr>
        <p:spPr>
          <a:xfrm>
            <a:off x="1426187" y="1565156"/>
            <a:ext cx="6226470" cy="595086"/>
          </a:xfrm>
          <a:prstGeom prst="rect">
            <a:avLst/>
          </a:prstGeom>
          <a:solidFill>
            <a:schemeClr val="accent4">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FB45A25E-4C14-0B45-24D2-E7D02C6623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0138162" y="4316836"/>
            <a:ext cx="1594509" cy="25411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02F084A-A6E6-144D-1F1D-84744879482B}"/>
              </a:ext>
            </a:extLst>
          </p:cNvPr>
          <p:cNvSpPr txBox="1"/>
          <p:nvPr/>
        </p:nvSpPr>
        <p:spPr>
          <a:xfrm>
            <a:off x="1114425" y="3867631"/>
            <a:ext cx="9130788" cy="954107"/>
          </a:xfrm>
          <a:prstGeom prst="rect">
            <a:avLst/>
          </a:prstGeom>
          <a:noFill/>
        </p:spPr>
        <p:txBody>
          <a:bodyPr wrap="square" lIns="91440" tIns="45720" rIns="91440" bIns="45720" rtlCol="0" anchor="t">
            <a:spAutoFit/>
          </a:bodyPr>
          <a:lstStyle/>
          <a:p>
            <a:r>
              <a:rPr lang="en-US" sz="2800" b="1" dirty="0">
                <a:solidFill>
                  <a:srgbClr val="0070C0"/>
                </a:solidFill>
              </a:rPr>
              <a:t>Frankie ‘took up photography a year ago’, so this hobby is not brand-new to him – he is not a ‘beginner’ photographer. </a:t>
            </a:r>
          </a:p>
        </p:txBody>
      </p:sp>
      <p:sp>
        <p:nvSpPr>
          <p:cNvPr id="15" name="Rectangle 14">
            <a:extLst>
              <a:ext uri="{FF2B5EF4-FFF2-40B4-BE49-F238E27FC236}">
                <a16:creationId xmlns:a16="http://schemas.microsoft.com/office/drawing/2014/main" id="{AC2CFFE8-8EC1-69BC-1BD4-1313927C138B}"/>
              </a:ext>
            </a:extLst>
          </p:cNvPr>
          <p:cNvSpPr/>
          <p:nvPr/>
        </p:nvSpPr>
        <p:spPr>
          <a:xfrm>
            <a:off x="4131208" y="960397"/>
            <a:ext cx="1426028" cy="531013"/>
          </a:xfrm>
          <a:prstGeom prst="rect">
            <a:avLst/>
          </a:prstGeom>
          <a:solidFill>
            <a:schemeClr val="accent6">
              <a:lumMod val="60000"/>
              <a:lumOff val="40000"/>
              <a:alpha val="30196"/>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EAE590-CD92-7928-2CA0-FC52E48F4677}"/>
              </a:ext>
            </a:extLst>
          </p:cNvPr>
          <p:cNvSpPr txBox="1"/>
          <p:nvPr/>
        </p:nvSpPr>
        <p:spPr>
          <a:xfrm>
            <a:off x="1114425" y="5064198"/>
            <a:ext cx="8903994" cy="523220"/>
          </a:xfrm>
          <a:prstGeom prst="rect">
            <a:avLst/>
          </a:prstGeom>
          <a:noFill/>
        </p:spPr>
        <p:txBody>
          <a:bodyPr wrap="square" lIns="91440" tIns="45720" rIns="91440" bIns="45720" rtlCol="0" anchor="t">
            <a:spAutoFit/>
          </a:bodyPr>
          <a:lstStyle/>
          <a:p>
            <a:r>
              <a:rPr lang="en-US" sz="2800" b="1" dirty="0">
                <a:solidFill>
                  <a:srgbClr val="0070C0"/>
                </a:solidFill>
              </a:rPr>
              <a:t>However, he is not very experienced ...</a:t>
            </a:r>
          </a:p>
        </p:txBody>
      </p:sp>
    </p:spTree>
    <p:custDataLst>
      <p:tags r:id="rId1"/>
    </p:custDataLst>
    <p:extLst>
      <p:ext uri="{BB962C8B-B14F-4D97-AF65-F5344CB8AC3E}">
        <p14:creationId xmlns:p14="http://schemas.microsoft.com/office/powerpoint/2010/main" val="12005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SUITE_ISPRING_PLAYERS_CUSTOMIZATION_2" val="{&quot;universal&quot;:{&quot;skinSettings&quot;:{&quot;borderRadius&quot;:10,&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42484E&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color&quot;:&quot;#5F8BD9&quot;,&quot;opacity&quot;:1,&quot;type&quot;:&quot;SOLID&quot;},&quot;primaryButtonBackgroundHover&quot;:{&quot;color&quot;:&quot;#5077BB&quot;,&quot;opacity&quot;:1,&quot;type&quot;:&quot;SOLID&quot;},&quot;primaryButtonBorder&quot;:{&quot;color&quot;:&quot;#5F8BD9&quot;,&quot;opacity&quot;:1,&quot;type&quot;:&quot;SOLID&quot;},&quot;primaryButtonBorderHover&quot;:{&quot;color&quot;:&quot;#5077BB&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1F2F4&quot;,&quot;opacity&quot;:1,&quot;type&quot;:&quot;SOLID&quot;},&quot;secondaryButtonBackgroundHover&quot;:{&quot;color&quot;:&quot;#E5E5E5&quot;,&quot;opacity&quot;:1,&quot;type&quot;:&quot;SOLID&quot;},&quot;secondaryButtonBorder&quot;:{&quot;color&quot;:&quot;#F1F2F4&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616870&quot;,&quot;opacity&quot;:1,&quot;type&quot;:&quot;SOLID&quot;}},&quot;controlPanel&quot;:{&quot;navigationMode&quot;:&quot;bySteps&quot;,&quot;progressBar&quot;:{&quot;enabled&quot;:true,&quot;mode&quot;:&quot;presentationTimeline&quot;,&quot;showLabels&quot;:true,&quot;visible&quot;:false},&quot;showCCButton&quot;:false,&quot;showNextButton&quot;:true,&quot;showOutline&quot;:false,&quot;showPlayPause&quot;:false,&quot;showPlaybackRateButton&quot;:false,&quot;showPrevButton&quot;:true,&quot;showRewind&quot;:false,&quot;showSlideNumbers&quot;:true,&quot;showSlideOnlyButton&quot;:true,&quot;showVolumeControl&quot;:false,&quot;visible&quot;:true},&quot;fontFamily&quot;:&quot;Arial&quot;,&quot;miniskinCustomizationEnabled&quot;:true,&quot;outlinePanel&quot;:{&quot;highlightViewedEntries&quot;:false,&quot;multilevel&quot;:true,&quot;numberEntries&quot;:true,&quot;search&quot;:true,&quot;thumbnails&quot;:true},&quot;sidePanel&quot;:{&quot;showAtLeft&quot;:false,&quot;showLogo&quot;:false,&quot;showNotes&quot;:false,&quot;showOutline&quot;:false,&quot;showPresenterInfo&quot;:false,&quot;showPresenterVideo&quot;:false,&quot;visible&quot;:false},&quot;titlePanel&quot;:{&quot;buttons&quot;:[&quot;markerTools&quot;,&quot;outline&quot;],&quot;buttonsAtLeft&quot;:false,&quot;courseTitleVisible&quot;:false,&quot;showLogo&quot;:false,&quot;visible&quot;:true},&quot;version&quot;:&quot;1.0&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Next&quot;,&quot;PB_ACCESSIBLE_NAVIGATION_PREV_BUTTON&quot;:&quot;Previous&quot;,&quot;PB_ACCESSIBLE_PLAYER_SCENARIO_NOT_SUPPORTED&quot;:&quot;The role-play is not supported in the accessibility mode&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SLIDE_NUMBER% of %TOTAL_SLIDE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Go back&quot;,&quot;PB_CC_MENU_OFF&quot;:&quot;Off&quot;,&quot;PB_CC_MENU_ON&quot;:&quot;On&quot;,&quot;PB_CC_MENU_TITLE&quot;:&quot;Notes&quot;,&quot;PB_COMPANY_LOGO_BIG&quot;:&quot;Company Logo\n(266x156)&quot;,&quot;PB_COMPANY_LOGO_SMALL&quot;:&quot;Company Logo (266x50)&quot;,&quot;PB_CONTROL_PANEL_EXIT_FULL_SCREEN&quot;:&quot;Exit full screen&quot;,&quot;PB_CONTROL_PANEL_FULL_SCREEN&quot;:&quot;Full screen&quot;,&quot;PB_CONTROL_PANEL_NEXT&quot;:&quot;Next&quot;,&quot;PB_CONTROL_PANEL_OUTLINE&quot;:&quot;Outline&quot;,&quot;PB_CONTROL_PANEL_PREV&quot;:&quot;&quot;,&quot;PB_CONTROL_PANEL_REPLAY&quot;:&quot;Replay&quot;,&quot;PB_CONTROL_PANEL_SLIDE_COUNTER&quot;:&quot;%SLIDE_NUMBER% of %TOTAL_SLIDES%&quot;,&quot;PB_CONTROL_PANEL_VOLUME_CONTROL&quot;:&quot;Volume&quot;,&quot;PB_CURRENT_SLIDE_IS_NOT_COMPLETED&quot;:&quot;Complete the slide to go to the next one.&quot;,&quot;PB_DOMAIN_RESTRICTION&quot;:&quot;Sorry, the content author has prohibited sharing the presentation on this domain.&quot;,&quot;PB_DOWNLOAD_APP_MESSAGE&quot;:&quot;To view this presentation with video, download free iOS application iSpring Play&quot;,&quot;PB_DRAWING_TOOLS_END_DRAWING&quot;:&quot;Finish drawing&quot;,&quot;PB_DRAWING_TOOLS_ERASER&quot;:&quot;Eraser&quot;,&quot;PB_DRAWING_TOOLS_ERASE_ALL&quot;:&quot;Erase all&quot;,&quot;PB_DRAWING_TOOLS_HIGHLIGHTER&quot;:&quot;Highlighter&quot;,&quot;PB_DRAWING_TOOLS_PEN&quot;:&quot;Pen&quot;,&quot;PB_ENTER_PASSWORD&quot;:&quot;Enter the password to view this presentation.&quot;,&quot;PB_INCORRECT_PASSWORD&quot;:&quot;Incorrect password.&quot;,&quot;PB_INTERACTION_SLIDE_WINDOW_TEXT&quot;:&quot;To advance to the next slide, complete this interaction.&quot;,&quot;PB_LAUNCH_BTN_LABEL&quot;:&quot;Launch&quot;,&quot;PB_LAUNCH_IN_APP_MESSAGE&quot;:&quot;To view with video, use iSpring Play.&quot;,&quot;PB_MESSAGE_BOX_NO&quot;:&quot;No&quot;,&quot;PB_MESSAGE_BOX_OK&quot;:&quot;OK&quot;,&quot;PB_MESSAGE_BOX_YES&quot;:&quot;Yes&quot;,&quot;PB_NAVIGATION_IS_RESTRICTED&quot;:&quot;You can only view slides in order.&quot;,&quot;PB_NAVIGATION_IS_SEQUENTIAL&quot;:&quot;You can only view slides in order.&quot;,&quot;PB_PLAYBACK_RATE_MENU_CAPTION&quot;:&quot;Speed&quot;,&quot;PB_PRECEDING_QUIZ_FAILED_WINDOW_TEXT&quot;:&quot;You haven't passed the quiz on slide %SLIDE_INDEX% and can't advance to the next slide.&quot;,&quot;PB_PRECEDING_QUIZ_NOT_COMPLETED_WINDOW_TEXT&quot;:&quot;To advance to this slide, complete the quiz on slide %SLIDE_INDEX%.&quot;,&quot;PB_PRECEDING_QUIZ_NOT_PASSED_WINDOW_TEXT&quot;:&quot;To advance to this slide, you need to pass the quiz on slide %SLIDE_INDEX%.&quot;,&quot;PB_PRECEDING_SCENARIO_FAILED_WINDOW_TEXT&quot;:&quot;You haven't passed the role-play on slide %SLIDE_INDEX% and can't advance to the next slide.&quot;,&quot;PB_PRECEDING_SCENARIO_NOT_COMPLETED_WINDOW_TEXT&quot;:&quot;To advance to this slide, complete the role-play on slide %SLIDE_INDEX%.&quot;,&quot;PB_PRECEDING_SCENARIO_NOT_PASSED_WINDOW_TEXT&quot;:&quot;To advance to this slide, you need to pass the role-play on slide %SLIDE_INDEX%.&quot;,&quot;PB_PRESENTER_COLLAPSE_BIO&quot;:&quot;Show less&quot;,&quot;PB_PRESENTER_EMAIL&quot;:&quot;Email&quot;,&quot;PB_PRESENTER_EXPAND_BIO&quot;:&quot;Show more&quot;,&quot;PB_PRESENTER_HIDE_BIO&quot;:&quot;Hide&quot;,&quot;PB_PRESENTER_INFO&quot;:&quot;Presenter Info&quot;,&quot;PB_PRESENTER_NO_INFO&quot;:&quot;No presenter info.&quot;,&quot;PB_PRESENTER_SHOW_BIO&quot;:&quot;See more&quot;,&quot;PB_PRESENTER_VIDEO&quot;:&quot;Presenter Video&quot;,&quot;PB_PRESENTER_WEBSITE&quot;:&quot;Website&quot;,&quot;PB_QUIZ_SLIDE_WINDOW_TEXT&quot;:&quot;To advance to the next slide, complete this quiz.&quot;,&quot;PB_RATE_MENU_CAPTION&quot;:&quot;Speed&quot;,&quot;PB_RATE_MENU_DEFAULT_RATE&quot;:&quot;Normal&quot;,&quot;PB_RESTRICTION_MESSAGE_BOX_TITLE&quot;:&quot;Navigation is limited&quot;,&quot;PB_RESUME_PRESENTATION_WINDOW_TEXT&quot;:&quot;Do you want to resume where you left off?&quot;,&quot;PB_RESUME_PRESENTATION_WINDOW_TITLE&quot;:&quot;Resume Presentation&quot;,&quot;PB_SCENARIO_SLIDE_WINDOW_TEXT&quot;:&quot;To advance to the next slide, complete this role-play.&quot;,&quot;PB_SEARCH_CANCEL&quot;:&quot;Cancel&quot;,&quot;PB_SEARCH_NO_RESULTS_LABEL&quot;:&quot;No matches found.&quot;,&quot;PB_SEARCH_PANEL_DEFAULT_TEXT&quot;:&quot;Search…&quot;,&quot;PB_SEARCH_RESULTS_LABEL&quot;:&quot;Search results&quot;,&quot;PB_SEARCH_RESULT_IN_NOTES&quot;:&quot;in notes&quot;,&quot;PB_SEARCH_RESULT_IN_TEXT_LABEL&quot;:&quot;in slide&quot;,&quot;PB_SUBTITLES_MENU_CAPTION&quot;:&quot;Subtitles&quot;,&quot;PB_SUBTITLES_OFF&quot;:&quot;Off&quot;,&quot;PB_TAB_NOTES_LABEL&quot;:&quot;Notes&quot;,&quot;PB_TAB_OUTLINE_LABEL&quot;:&quot;Slides&quot;,&quot;PB_TIME_RESTRICTION&quot;:&quot;Sorry, the content author has prohibited viewing the presentation at this time.&quot;,&quot;PB_TITLE_PANEL_ATTACHMENTS&quot;:&quot;Resources&quot;,&quot;PB_TITLE_PANEL_DEFAULT_COURSE_TITLE&quot;:&quot;Course Title Example&quot;,&quot;PB_TITLE_PANEL_MARKER_TOOLS&quot;:&quot;Drawing&quot;,&quot;PB_TITLE_PANEL_NOTES&quot;:&quot;Notes&quot;,&quot;PB_TITLE_PANEL_OUTLINE&quot;:&quot;Outline&quot;,&quot;PB_TITLE_PANEL_PRESENTER_INFO&quot;:&quot;Presenter Info&quot;,&quot;PB_TOOLTIP_ADD_LOGO&quot;:&quot;Click to add a company logo&quot;,&quot;PB_TOOLTIP_CHANGE_LOGO&quot;:&quot;Click to edit a company logo&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ALWAYS_START_OVER&quot;,&quot;enableKeyboardNavigation&quot;:true},&quot;keyboardSettings&quot;:&quot;&quot;,&quot;skinVersion&quot;:1,&quot;skinCompatibleVersion&quot;:0,&quot;publishSettings&quot;:{&quot;backgroundColor&quot;:&quot;#DCDEE0&quot;,&quot;playerDimensions&quot;:{&quot;height&quot;:104,&quot;width&quot;:24},&quot;playerModule&quot;:&quot;UniversalHtml&quot;,&quot;presentationContent&quot;:{&quot;metadata&quot;:{&quot;references&quot;:false,&quot;texts&quot;:[&quot;DT_SLIDE_NOTES_HTML&quot;,&quot;DT_SLIDE_NOTES_TEXT&quot;,&quot;DT_SLIDE_TITLE&quot;,&quot;DT_SLIDE_NOTES_TEXT&quot;,&quot;DT_SLIDE_TEXT&quot;,&quot;DT_HYPERLINK_TOOLTIP&quot;]},&quot;resources&quot;:{&quot;attachments&quot;:false,&quot;companyLogos&quot;:null,&quot;fonts&quot;:[{&quot;charsets&quot;:{&quot;dynamicFormatted&quot;:[&quot;DCT_SLIDE_NOTES_TEXT&quot;,&quot;DCT_INTERACTIVITY_TEXT&quot;],&quot;dynamicPlain&quot;:[&quot;DCT_SLIDE_TITLE&quot;,&quot;DCT_SLIDE_TEXT&quot;,&quot;DCT_HYPERLINK_TOOLTIP&quot;],&quot;static&quot;:[&quot;Search…&quot;,&quot;in slide&quot;,&quot;in notes&quot;,&quot;Cancel&quot;,&quot;Pen&quot;,&quot;Highlighter&quot;,&quot;Eraser&quot;,&quot;Erase all&quot;,&quot;Finish drawing&quot;,&quot;Drawing&quot;,&quot;Outline&quot;,&quot;Full screen&quot;,&quot;Exit full screen&quot;,&quot;%SLIDE_NUMBER% of %TOTAL_SLIDES%&quot;,&quot;Do you want to resume where you left off?&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Complete the slide to go to the next one.&quot;,&quot;You can only view slides in order.&quot;,&quot;Enter the password to view this presentation.&quot;,&quot;Incorrect password.&quot;,&quot;Sorry, the content author has prohibited sharing the presentation on this domain.&quot;,&quot;Sorry, the content author has prohibited viewing the presentation at this time.&quot;,&quot;Go back&quot;,&quot;Previous&quot;,&quot;Next&quot;,&quot;0123456789:.\/…-x&quot;]},&quot;embedName&quot;:&quot;PFn&quot;,&quot;fontFamily&quot;:&quot;Arial&quot;,&quot;isBold&quot;:false,&quot;isItalic&quot;:false,&quot;isSemibold&quot;:false,&quot;substituteFontFamily&quot;:&quot;Arial&quot;},{&quot;charsets&quot;:{&quot;dynamicFormatted&quot;:[&quot;DCT_SLIDE_NOTES_TEXT&quot;,&quot;DCT_INTERACTIVITY_TEXT&quot;],&quot;dynamicPlain&quot;:[&quot;DCT_SLIDE_TITLE&quot;,&quot;DCT_SLIDE_NOTES_TEXT&quot;,&quot;DCT_SLIDE_TEXT&quot;],&quot;static&quot;:[&quot;Search results&quot;,&quot;No matches found.&quot;,&quot;Slides&quot;,&quot;Next&quot;,&quot;Yes&quot;,&quot;No&quot;,&quot;OK&quot;,&quot;0123456789:.\/…-x&quot;]},&quot;embedName&quot;:&quot;PFnb&quot;,&quot;fontFamily&quot;:&quot;Arial&quot;,&quot;isBold&quot;:true,&quot;isItalic&quot;:false,&quot;isSemibold&quot;:false,&quot;substituteFontFamily&quot;:&quot;Arial&quot;},{&quot;charsets&quot;:{&quot;dynamicFormatted&quot;:[&quot;DCT_SLIDE_NOTES_TEXT&quot;,&quot;DCT_INTERACTIVITY_TEXT&quot;],&quot;dynamicPlain&quot;:[],&quot;static&quot;:[&quot;0123456789:.\/…-x&quot;]},&quot;embedName&quot;:&quot;PFni&quot;,&quot;fontFamily&quot;:&quot;Arial&quot;,&quot;isBold&quot;:false,&quot;isItalic&quot;:true,&quot;isSemibold&quot;:false,&quot;substituteFontFamily&quot;:&quot;Arial&quot;},{&quot;charsets&quot;:{&quot;dynamicFormatted&quot;:[&quot;DCT_SLIDE_NOTES_TEXT&quot;,&quot;DCT_INTERACTIVITY_TEXT&quot;],&quot;dynamicPlain&quot;:[],&quot;static&quot;:[&quot;0123456789:.\/…-x&quot;]},&quot;embedName&quot;:&quot;PFnbi&quot;,&quot;fontFamily&quot;:&quot;Arial&quot;,&quot;isBold&quot;:true,&quot;isItalic&quot;:true,&quot;isSemibold&quot;:false,&quot;substituteFontFamily&quot;:&quot;Arial&quot;},{&quot;charsets&quot;:{&quot;dynamicFormatted&quot;:[&quot;DCT_INTERACTIVITY_SEMIBOLD_TEXT&quot;],&quot;dynamicPlain&quot;:[],&quot;static&quot;:[&quot;0123456789:.\/…-x&quot;]},&quot;embedName&quot;:&quot;PFnsb&quot;,&quot;fontFamily&quot;:&quot;Arial&quot;,&quot;isBold&quot;:false,&quot;isItalic&quot;:false,&quot;isSemibold&quot;:true,&quot;substituteFontFamily&quot;:&quot;Arial&quot;},{&quot;charsets&quot;:{&quot;dynamicFormatted&quot;:[&quot;DCT_INTERACTIVITY_SEMIBOLD_TEXT&quot;],&quot;dynamicPlain&quot;:[],&quot;static&quot;:[&quot;0123456789:.\/…-x&quot;]},&quot;embedName&quot;:&quot;PFnsbi&quot;,&quot;fontFamily&quot;:&quot;Arial&quot;,&quot;isBold&quot;:false,&quot;isItalic&quot;:true,&quot;isSemibold&quot;:true,&quot;substituteFontFamily&quot;:&quot;Arial&quot;}],&quot;interactivity&quot;:{&quot;fullSupport&quot;:true},&quot;presenterPhotos&quot;:null,&quot;slideThumbnails&quot;:{&quot;enlargeToFit&quot;:false,&quot;height&quot;:59,&quot;jpegQuality&quot;:100,&quot;keepAspectRatio&quot;:true,&quot;width&quot;:78},&quot;videoNarrations&quot;:null}}}}}"/>
  <p:tag name="ISPRING-SUITE_ISPRING_CURRENT_PLAYER_ID" val="universal"/>
  <p:tag name="ISPRING_PRESENTATION_COURSE_TITLE" val="Edge_2E_1BU5_ReadingSkill"/>
  <p:tag name="ISPRING_LMS_API_VERSION" val="SCORM 2004 (4th edition)"/>
  <p:tag name="ISPRING_ULTRA_SCORM_COURSE_ID" val="A73F7C25-479C-48F7-B6C1-E5A6C2DADAFF"/>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uFFFDP{D1D230A2-7854-462B-A6B2-04510552466C}&quot;,&quot;C:\\Users\\uchansi\\Desktop\\ELT\\SecELT\\JS Edge 2E\\Digital\\PEC\\20220927_PPT to HTML&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Edge_2E_1BU5_ReadingSkill"/>
</p:tagLst>
</file>

<file path=ppt/tags/tag10.xml><?xml version="1.0" encoding="utf-8"?>
<p:tagLst xmlns:a="http://schemas.openxmlformats.org/drawingml/2006/main" xmlns:r="http://schemas.openxmlformats.org/officeDocument/2006/relationships" xmlns:p="http://schemas.openxmlformats.org/presentationml/2006/main">
  <p:tag name="GENSWF_SLIDE_UID" val="{F5CADBEF-A2C2-4D5C-BB18-84817AA67E1F}:3853"/>
</p:tagLst>
</file>

<file path=ppt/tags/tag11.xml><?xml version="1.0" encoding="utf-8"?>
<p:tagLst xmlns:a="http://schemas.openxmlformats.org/drawingml/2006/main" xmlns:r="http://schemas.openxmlformats.org/officeDocument/2006/relationships" xmlns:p="http://schemas.openxmlformats.org/presentationml/2006/main">
  <p:tag name="GENSWF_SLIDE_UID" val="{F5CADBEF-A2C2-4D5C-BB18-84817AA67E1F}:3853"/>
</p:tagLst>
</file>

<file path=ppt/tags/tag12.xml><?xml version="1.0" encoding="utf-8"?>
<p:tagLst xmlns:a="http://schemas.openxmlformats.org/drawingml/2006/main" xmlns:r="http://schemas.openxmlformats.org/officeDocument/2006/relationships" xmlns:p="http://schemas.openxmlformats.org/presentationml/2006/main">
  <p:tag name="GENSWF_SLIDE_UID" val="{F5CADBEF-A2C2-4D5C-BB18-84817AA67E1F}:3853"/>
</p:tagLst>
</file>

<file path=ppt/tags/tag13.xml><?xml version="1.0" encoding="utf-8"?>
<p:tagLst xmlns:a="http://schemas.openxmlformats.org/drawingml/2006/main" xmlns:r="http://schemas.openxmlformats.org/officeDocument/2006/relationships" xmlns:p="http://schemas.openxmlformats.org/presentationml/2006/main">
  <p:tag name="GENSWF_SLIDE_UID" val="{D70943E0-DAB0-409F-B41A-8D65CAB81B0F}:3826"/>
</p:tagLst>
</file>

<file path=ppt/tags/tag14.xml><?xml version="1.0" encoding="utf-8"?>
<p:tagLst xmlns:a="http://schemas.openxmlformats.org/drawingml/2006/main" xmlns:r="http://schemas.openxmlformats.org/officeDocument/2006/relationships" xmlns:p="http://schemas.openxmlformats.org/presentationml/2006/main">
  <p:tag name="GENSWF_SLIDE_UID" val="{CECE0BC3-B1A3-436C-9493-F4DBC2626393}:3858"/>
</p:tagLst>
</file>

<file path=ppt/tags/tag15.xml><?xml version="1.0" encoding="utf-8"?>
<p:tagLst xmlns:a="http://schemas.openxmlformats.org/drawingml/2006/main" xmlns:r="http://schemas.openxmlformats.org/officeDocument/2006/relationships" xmlns:p="http://schemas.openxmlformats.org/presentationml/2006/main">
  <p:tag name="GENSWF_SLIDE_UID" val="{CECE0BC3-B1A3-436C-9493-F4DBC2626393}:3858"/>
</p:tagLst>
</file>

<file path=ppt/tags/tag16.xml><?xml version="1.0" encoding="utf-8"?>
<p:tagLst xmlns:a="http://schemas.openxmlformats.org/drawingml/2006/main" xmlns:r="http://schemas.openxmlformats.org/officeDocument/2006/relationships" xmlns:p="http://schemas.openxmlformats.org/presentationml/2006/main">
  <p:tag name="GENSWF_SLIDE_UID" val="{CECE0BC3-B1A3-436C-9493-F4DBC2626393}:3858"/>
</p:tagLst>
</file>

<file path=ppt/tags/tag17.xml><?xml version="1.0" encoding="utf-8"?>
<p:tagLst xmlns:a="http://schemas.openxmlformats.org/drawingml/2006/main" xmlns:r="http://schemas.openxmlformats.org/officeDocument/2006/relationships" xmlns:p="http://schemas.openxmlformats.org/presentationml/2006/main">
  <p:tag name="GENSWF_SLIDE_UID" val="{CECE0BC3-B1A3-436C-9493-F4DBC2626393}:3858"/>
</p:tagLst>
</file>

<file path=ppt/tags/tag18.xml><?xml version="1.0" encoding="utf-8"?>
<p:tagLst xmlns:a="http://schemas.openxmlformats.org/drawingml/2006/main" xmlns:r="http://schemas.openxmlformats.org/officeDocument/2006/relationships" xmlns:p="http://schemas.openxmlformats.org/presentationml/2006/main">
  <p:tag name="GENSWF_SLIDE_UID" val="{CECE0BC3-B1A3-436C-9493-F4DBC2626393}:3858"/>
</p:tagLst>
</file>

<file path=ppt/tags/tag19.xml><?xml version="1.0" encoding="utf-8"?>
<p:tagLst xmlns:a="http://schemas.openxmlformats.org/drawingml/2006/main" xmlns:r="http://schemas.openxmlformats.org/officeDocument/2006/relationships" xmlns:p="http://schemas.openxmlformats.org/presentationml/2006/main">
  <p:tag name="GENSWF_SLIDE_UID" val="{CECE0BC3-B1A3-436C-9493-F4DBC2626393}:3858"/>
</p:tagLst>
</file>

<file path=ppt/tags/tag2.xml><?xml version="1.0" encoding="utf-8"?>
<p:tagLst xmlns:a="http://schemas.openxmlformats.org/drawingml/2006/main" xmlns:r="http://schemas.openxmlformats.org/officeDocument/2006/relationships" xmlns:p="http://schemas.openxmlformats.org/presentationml/2006/main">
  <p:tag name="GENSWF_SLIDE_UID" val="{0BCF9CFB-13BE-4BF4-9D4D-92A3D3852F8A}:3835"/>
</p:tagLst>
</file>

<file path=ppt/tags/tag20.xml><?xml version="1.0" encoding="utf-8"?>
<p:tagLst xmlns:a="http://schemas.openxmlformats.org/drawingml/2006/main" xmlns:r="http://schemas.openxmlformats.org/officeDocument/2006/relationships" xmlns:p="http://schemas.openxmlformats.org/presentationml/2006/main">
  <p:tag name="GENSWF_SLIDE_UID" val="{755CC4B7-39A4-4CC3-A57B-61919AE4A573}:3857"/>
</p:tagLst>
</file>

<file path=ppt/tags/tag21.xml><?xml version="1.0" encoding="utf-8"?>
<p:tagLst xmlns:a="http://schemas.openxmlformats.org/drawingml/2006/main" xmlns:r="http://schemas.openxmlformats.org/officeDocument/2006/relationships" xmlns:p="http://schemas.openxmlformats.org/presentationml/2006/main">
  <p:tag name="GENSWF_SLIDE_UID" val="{45FF2CD0-C642-4423-ACFC-28BCAE18DE81}:3839"/>
</p:tagLst>
</file>

<file path=ppt/tags/tag22.xml><?xml version="1.0" encoding="utf-8"?>
<p:tagLst xmlns:a="http://schemas.openxmlformats.org/drawingml/2006/main" xmlns:r="http://schemas.openxmlformats.org/officeDocument/2006/relationships" xmlns:p="http://schemas.openxmlformats.org/presentationml/2006/main">
  <p:tag name="GENSWF_SLIDE_UID" val="{45FF2CD0-C642-4423-ACFC-28BCAE18DE81}:3839"/>
</p:tagLst>
</file>

<file path=ppt/tags/tag23.xml><?xml version="1.0" encoding="utf-8"?>
<p:tagLst xmlns:a="http://schemas.openxmlformats.org/drawingml/2006/main" xmlns:r="http://schemas.openxmlformats.org/officeDocument/2006/relationships" xmlns:p="http://schemas.openxmlformats.org/presentationml/2006/main">
  <p:tag name="GENSWF_SLIDE_UID" val="{45FF2CD0-C642-4423-ACFC-28BCAE18DE81}:3839"/>
</p:tagLst>
</file>

<file path=ppt/tags/tag24.xml><?xml version="1.0" encoding="utf-8"?>
<p:tagLst xmlns:a="http://schemas.openxmlformats.org/drawingml/2006/main" xmlns:r="http://schemas.openxmlformats.org/officeDocument/2006/relationships" xmlns:p="http://schemas.openxmlformats.org/presentationml/2006/main">
  <p:tag name="GENSWF_SLIDE_UID" val="{45FF2CD0-C642-4423-ACFC-28BCAE18DE81}:3839"/>
</p:tagLst>
</file>

<file path=ppt/tags/tag25.xml><?xml version="1.0" encoding="utf-8"?>
<p:tagLst xmlns:a="http://schemas.openxmlformats.org/drawingml/2006/main" xmlns:r="http://schemas.openxmlformats.org/officeDocument/2006/relationships" xmlns:p="http://schemas.openxmlformats.org/presentationml/2006/main">
  <p:tag name="GENSWF_SLIDE_UID" val="{45FF2CD0-C642-4423-ACFC-28BCAE18DE81}:3839"/>
</p:tagLst>
</file>

<file path=ppt/tags/tag26.xml><?xml version="1.0" encoding="utf-8"?>
<p:tagLst xmlns:a="http://schemas.openxmlformats.org/drawingml/2006/main" xmlns:r="http://schemas.openxmlformats.org/officeDocument/2006/relationships" xmlns:p="http://schemas.openxmlformats.org/presentationml/2006/main">
  <p:tag name="GENSWF_SLIDE_UID" val="{45FF2CD0-C642-4423-ACFC-28BCAE18DE81}:3839"/>
</p:tagLst>
</file>

<file path=ppt/tags/tag27.xml><?xml version="1.0" encoding="utf-8"?>
<p:tagLst xmlns:a="http://schemas.openxmlformats.org/drawingml/2006/main" xmlns:r="http://schemas.openxmlformats.org/officeDocument/2006/relationships" xmlns:p="http://schemas.openxmlformats.org/presentationml/2006/main">
  <p:tag name="GENSWF_SLIDE_UID" val="{45FF2CD0-C642-4423-ACFC-28BCAE18DE81}:3839"/>
</p:tagLst>
</file>

<file path=ppt/tags/tag28.xml><?xml version="1.0" encoding="utf-8"?>
<p:tagLst xmlns:a="http://schemas.openxmlformats.org/drawingml/2006/main" xmlns:r="http://schemas.openxmlformats.org/officeDocument/2006/relationships" xmlns:p="http://schemas.openxmlformats.org/presentationml/2006/main">
  <p:tag name="GENSWF_SLIDE_UID" val="{B0D700CE-54B3-4CFA-A831-70AFB9375B7F}:3851"/>
</p:tagLst>
</file>

<file path=ppt/tags/tag29.xml><?xml version="1.0" encoding="utf-8"?>
<p:tagLst xmlns:a="http://schemas.openxmlformats.org/drawingml/2006/main" xmlns:r="http://schemas.openxmlformats.org/officeDocument/2006/relationships" xmlns:p="http://schemas.openxmlformats.org/presentationml/2006/main">
  <p:tag name="GENSWF_SLIDE_UID" val="{A74A8ED1-C31E-4344-A73B-EB6C5093A5D5}:3867"/>
</p:tagLst>
</file>

<file path=ppt/tags/tag3.xml><?xml version="1.0" encoding="utf-8"?>
<p:tagLst xmlns:a="http://schemas.openxmlformats.org/drawingml/2006/main" xmlns:r="http://schemas.openxmlformats.org/officeDocument/2006/relationships" xmlns:p="http://schemas.openxmlformats.org/presentationml/2006/main">
  <p:tag name="GENSWF_SLIDE_UID" val="{0BCF9CFB-13BE-4BF4-9D4D-92A3D3852F8A}:3835"/>
</p:tagLst>
</file>

<file path=ppt/tags/tag30.xml><?xml version="1.0" encoding="utf-8"?>
<p:tagLst xmlns:a="http://schemas.openxmlformats.org/drawingml/2006/main" xmlns:r="http://schemas.openxmlformats.org/officeDocument/2006/relationships" xmlns:p="http://schemas.openxmlformats.org/presentationml/2006/main">
  <p:tag name="GENSWF_SLIDE_UID" val="{D0E6ED6D-2FC1-4E8C-BD67-83F6474CCB8B}:3834"/>
</p:tagLst>
</file>

<file path=ppt/tags/tag4.xml><?xml version="1.0" encoding="utf-8"?>
<p:tagLst xmlns:a="http://schemas.openxmlformats.org/drawingml/2006/main" xmlns:r="http://schemas.openxmlformats.org/officeDocument/2006/relationships" xmlns:p="http://schemas.openxmlformats.org/presentationml/2006/main">
  <p:tag name="GENSWF_SLIDE_UID" val="{0BCF9CFB-13BE-4BF4-9D4D-92A3D3852F8A}:3835"/>
</p:tagLst>
</file>

<file path=ppt/tags/tag5.xml><?xml version="1.0" encoding="utf-8"?>
<p:tagLst xmlns:a="http://schemas.openxmlformats.org/drawingml/2006/main" xmlns:r="http://schemas.openxmlformats.org/officeDocument/2006/relationships" xmlns:p="http://schemas.openxmlformats.org/presentationml/2006/main">
  <p:tag name="GENSWF_SLIDE_UID" val="{4C27D6EA-BEB1-4643-9B97-20FA954F3CE3}:3837"/>
</p:tagLst>
</file>

<file path=ppt/tags/tag6.xml><?xml version="1.0" encoding="utf-8"?>
<p:tagLst xmlns:a="http://schemas.openxmlformats.org/drawingml/2006/main" xmlns:r="http://schemas.openxmlformats.org/officeDocument/2006/relationships" xmlns:p="http://schemas.openxmlformats.org/presentationml/2006/main">
  <p:tag name="GENSWF_SLIDE_UID" val="{F5CADBEF-A2C2-4D5C-BB18-84817AA67E1F}:3853"/>
</p:tagLst>
</file>

<file path=ppt/tags/tag7.xml><?xml version="1.0" encoding="utf-8"?>
<p:tagLst xmlns:a="http://schemas.openxmlformats.org/drawingml/2006/main" xmlns:r="http://schemas.openxmlformats.org/officeDocument/2006/relationships" xmlns:p="http://schemas.openxmlformats.org/presentationml/2006/main">
  <p:tag name="GENSWF_SLIDE_UID" val="{F5CADBEF-A2C2-4D5C-BB18-84817AA67E1F}:3853"/>
</p:tagLst>
</file>

<file path=ppt/tags/tag8.xml><?xml version="1.0" encoding="utf-8"?>
<p:tagLst xmlns:a="http://schemas.openxmlformats.org/drawingml/2006/main" xmlns:r="http://schemas.openxmlformats.org/officeDocument/2006/relationships" xmlns:p="http://schemas.openxmlformats.org/presentationml/2006/main">
  <p:tag name="GENSWF_SLIDE_UID" val="{F5CADBEF-A2C2-4D5C-BB18-84817AA67E1F}:3853"/>
</p:tagLst>
</file>

<file path=ppt/tags/tag9.xml><?xml version="1.0" encoding="utf-8"?>
<p:tagLst xmlns:a="http://schemas.openxmlformats.org/drawingml/2006/main" xmlns:r="http://schemas.openxmlformats.org/officeDocument/2006/relationships" xmlns:p="http://schemas.openxmlformats.org/presentationml/2006/main">
  <p:tag name="GENSWF_SLIDE_UID" val="{F5CADBEF-A2C2-4D5C-BB18-84817AA67E1F}:385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E3E3D83D3FBF4285242008F227B0F5" ma:contentTypeVersion="18" ma:contentTypeDescription="Create a new document." ma:contentTypeScope="" ma:versionID="416a345af103b8b15943facacee7c980">
  <xsd:schema xmlns:xsd="http://www.w3.org/2001/XMLSchema" xmlns:xs="http://www.w3.org/2001/XMLSchema" xmlns:p="http://schemas.microsoft.com/office/2006/metadata/properties" xmlns:ns2="ee126d92-dfc6-4b71-99b6-e4eb8446b015" xmlns:ns3="a2182766-6dcb-4ddf-8a60-b6a89658b128" targetNamespace="http://schemas.microsoft.com/office/2006/metadata/properties" ma:root="true" ma:fieldsID="b78fd4bfd4c1d76e2103d8094eae2190" ns2:_="" ns3:_="">
    <xsd:import namespace="ee126d92-dfc6-4b71-99b6-e4eb8446b015"/>
    <xsd:import namespace="a2182766-6dcb-4ddf-8a60-b6a89658b1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26d92-dfc6-4b71-99b6-e4eb8446b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182766-6dcb-4ddf-8a60-b6a89658b1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3577ef4-df57-4f84-8383-833e3699824b}" ma:internalName="TaxCatchAll" ma:showField="CatchAllData" ma:web="a2182766-6dcb-4ddf-8a60-b6a89658b1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e126d92-dfc6-4b71-99b6-e4eb8446b015" xsi:nil="true"/>
    <TaxCatchAll xmlns="a2182766-6dcb-4ddf-8a60-b6a89658b128" xsi:nil="true"/>
    <lcf76f155ced4ddcb4097134ff3c332f xmlns="ee126d92-dfc6-4b71-99b6-e4eb8446b015">
      <Terms xmlns="http://schemas.microsoft.com/office/infopath/2007/PartnerControls"/>
    </lcf76f155ced4ddcb4097134ff3c332f>
    <SharedWithUsers xmlns="a2182766-6dcb-4ddf-8a60-b6a89658b128">
      <UserInfo>
        <DisplayName/>
        <AccountId xsi:nil="true"/>
        <AccountType/>
      </UserInfo>
    </SharedWithUsers>
    <MediaLengthInSeconds xmlns="ee126d92-dfc6-4b71-99b6-e4eb8446b015" xsi:nil="true"/>
  </documentManagement>
</p:properties>
</file>

<file path=customXml/itemProps1.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2.xml><?xml version="1.0" encoding="utf-8"?>
<ds:datastoreItem xmlns:ds="http://schemas.openxmlformats.org/officeDocument/2006/customXml" ds:itemID="{45E2C667-F7D3-41A0-92EF-CB0A3121D587}">
  <ds:schemaRefs>
    <ds:schemaRef ds:uri="a2182766-6dcb-4ddf-8a60-b6a89658b128"/>
    <ds:schemaRef ds:uri="ee126d92-dfc6-4b71-99b6-e4eb8446b0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DEF148-1770-458F-8F5B-C3D0A278AA97}">
  <ds:schemaRefs>
    <ds:schemaRef ds:uri="http://purl.org/dc/dcmitype/"/>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a2182766-6dcb-4ddf-8a60-b6a89658b128"/>
    <ds:schemaRef ds:uri="http://schemas.microsoft.com/office/infopath/2007/PartnerControls"/>
    <ds:schemaRef ds:uri="ee126d92-dfc6-4b71-99b6-e4eb8446b01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{1DB5166B-E7EE-4A4F-BAC3-EF7F0BDA05B3}tf78504181_win32</Template>
  <TotalTime>2142</TotalTime>
  <Words>1696</Words>
  <Application>Microsoft Office PowerPoint</Application>
  <PresentationFormat>Widescreen</PresentationFormat>
  <Paragraphs>159</Paragraphs>
  <Slides>30</Slides>
  <Notes>30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Kristen ITC</vt:lpstr>
      <vt:lpstr>Open Sans ExtraBold</vt:lpstr>
      <vt:lpstr>Ravie</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Pearson Education Asia Limited 2023</dc:creator>
  <cp:lastModifiedBy>Silvia Chan</cp:lastModifiedBy>
  <dcterms:created xsi:type="dcterms:W3CDTF">2022-04-28T10:17:10Z</dcterms:created>
  <dcterms:modified xsi:type="dcterms:W3CDTF">2023-03-09T12:28:25Z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0x01010032E3E3D83D3FBF4285242008F227B0F5</vt:lpwstr>
  </property>
  <property fmtid="{D5CDD505-2E9C-101B-9397-08002B2CF9AE}" pid="3" name="Order">
    <vt:r8>3045200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